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gif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image" Target="../media/image1.gif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image" Target="../media/image1.gif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image" Target="../media/image1.gif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image" Target="../media/image1.gif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defRPr b="0" sz="3200"/>
            </a:lvl1pPr>
            <a:lvl2pPr algn="ctr">
              <a:spcBef>
                <a:spcPts val="0"/>
              </a:spcBef>
              <a:defRPr b="0" sz="3200"/>
            </a:lvl2pPr>
            <a:lvl3pPr algn="ctr">
              <a:spcBef>
                <a:spcPts val="0"/>
              </a:spcBef>
              <a:defRPr b="0" sz="3200"/>
            </a:lvl3pPr>
            <a:lvl4pPr algn="ctr">
              <a:spcBef>
                <a:spcPts val="0"/>
              </a:spcBef>
              <a:defRPr b="0" sz="3200"/>
            </a:lvl4pPr>
            <a:lvl5pPr algn="ctr">
              <a:spcBef>
                <a:spcPts val="0"/>
              </a:spcBef>
              <a:defRPr b="0" sz="3200"/>
            </a:lvl5pPr>
          </a:lstStyle>
          <a:p>
            <a:pPr lvl="0">
              <a:defRPr sz="1800"/>
            </a:pPr>
            <a:r>
              <a:rPr sz="3200"/>
              <a:t>Corpo livello uno</a:t>
            </a:r>
            <a:endParaRPr sz="3200"/>
          </a:p>
          <a:p>
            <a:pPr lvl="1">
              <a:defRPr sz="1800"/>
            </a:pPr>
            <a:r>
              <a:rPr sz="3200"/>
              <a:t>Corpo livello due</a:t>
            </a:r>
            <a:endParaRPr sz="3200"/>
          </a:p>
          <a:p>
            <a:pPr lvl="2">
              <a:defRPr sz="1800"/>
            </a:pPr>
            <a:r>
              <a:rPr sz="3200"/>
              <a:t>Corpo livello tre</a:t>
            </a:r>
            <a:endParaRPr sz="3200"/>
          </a:p>
          <a:p>
            <a:pPr lvl="3">
              <a:defRPr sz="1800"/>
            </a:pPr>
            <a:r>
              <a:rPr sz="3200"/>
              <a:t>Corpo livello quattro</a:t>
            </a:r>
            <a:endParaRPr sz="3200"/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pic>
        <p:nvPicPr>
          <p:cNvPr id="1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55091" y="-40005"/>
            <a:ext cx="681854" cy="91069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4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808" y="52077"/>
            <a:ext cx="741062" cy="726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 lvl="0">
              <a:defRPr sz="1800"/>
            </a:pPr>
            <a:r>
              <a:rPr sz="6500"/>
              <a:t>Titolo Testo</a:t>
            </a:r>
          </a:p>
        </p:txBody>
      </p:sp>
      <p:sp>
        <p:nvSpPr>
          <p:cNvPr id="50" name="Shape 50"/>
          <p:cNvSpPr/>
          <p:nvPr/>
        </p:nvSpPr>
        <p:spPr>
          <a:xfrm>
            <a:off x="348095" y="9175480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  <p:sp>
        <p:nvSpPr>
          <p:cNvPr id="51" name="Shape 51"/>
          <p:cNvSpPr/>
          <p:nvPr/>
        </p:nvSpPr>
        <p:spPr>
          <a:xfrm>
            <a:off x="7806530" y="9175480"/>
            <a:ext cx="41721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Rencontres du Vietnam - 27/7-2/8/2014 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04D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167" y="-23284"/>
            <a:ext cx="867169" cy="877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533" y="89701"/>
            <a:ext cx="741062" cy="726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buSzPct val="75000"/>
              <a:buChar char="•"/>
              <a:defRPr b="0"/>
            </a:lvl1pPr>
            <a:lvl2pPr marL="889000" indent="-444500">
              <a:buSzPct val="75000"/>
              <a:buChar char="•"/>
              <a:defRPr b="0"/>
            </a:lvl2pPr>
            <a:lvl3pPr marL="1333500" indent="-444500">
              <a:buSzPct val="75000"/>
              <a:buChar char="•"/>
              <a:defRPr b="0"/>
            </a:lvl3pPr>
            <a:lvl4pPr marL="1778000" indent="-444500">
              <a:buSzPct val="75000"/>
              <a:buChar char="•"/>
              <a:defRPr b="0"/>
            </a:lvl4pPr>
            <a:lvl5pPr marL="2222500" indent="-444500">
              <a:buSzPct val="75000"/>
              <a:buChar char="•"/>
              <a:defRPr b="0"/>
            </a:lvl5pPr>
          </a:lstStyle>
          <a:p>
            <a:pPr lvl="0">
              <a:defRPr sz="1800"/>
            </a:pPr>
            <a:r>
              <a:rPr sz="3600"/>
              <a:t>Corpo livello uno</a:t>
            </a:r>
            <a:endParaRPr sz="3600"/>
          </a:p>
          <a:p>
            <a:pPr lvl="1">
              <a:defRPr sz="1800"/>
            </a:pPr>
            <a:r>
              <a:rPr sz="3600"/>
              <a:t>Corpo livello due</a:t>
            </a:r>
            <a:endParaRPr sz="3600"/>
          </a:p>
          <a:p>
            <a:pPr lvl="2">
              <a:defRPr sz="1800"/>
            </a:pPr>
            <a:r>
              <a:rPr sz="3600"/>
              <a:t>Corpo livello tre</a:t>
            </a:r>
            <a:endParaRPr sz="3600"/>
          </a:p>
          <a:p>
            <a:pPr lvl="3">
              <a:defRPr sz="1800"/>
            </a:pPr>
            <a:r>
              <a:rPr sz="3600"/>
              <a:t>Corpo livello quattro</a:t>
            </a:r>
            <a:endParaRPr sz="3600"/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  <p:pic>
        <p:nvPicPr>
          <p:cNvPr id="58" name="image1.png" descr="lhcblog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87120" y="-1"/>
            <a:ext cx="1217680" cy="838649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348095" y="9175480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61" name="Shape 61"/>
          <p:cNvSpPr/>
          <p:nvPr/>
        </p:nvSpPr>
        <p:spPr>
          <a:xfrm>
            <a:off x="7523066" y="9175480"/>
            <a:ext cx="473910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50 years of CPV - QMU London 10-11/7/2014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  <p:sp>
        <p:nvSpPr>
          <p:cNvPr id="65" name="Shape 65"/>
          <p:cNvSpPr/>
          <p:nvPr/>
        </p:nvSpPr>
        <p:spPr>
          <a:xfrm>
            <a:off x="7806530" y="9175480"/>
            <a:ext cx="41721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Rencontres du Vietnam - 27/7-2/8/2014 </a:t>
            </a:r>
          </a:p>
        </p:txBody>
      </p:sp>
      <p:sp>
        <p:nvSpPr>
          <p:cNvPr id="66" name="Shape 66"/>
          <p:cNvSpPr/>
          <p:nvPr/>
        </p:nvSpPr>
        <p:spPr>
          <a:xfrm>
            <a:off x="348095" y="9175480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  <p:pic>
        <p:nvPicPr>
          <p:cNvPr id="67" name="image1.png" descr="lhcblog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5274" y="-16934"/>
            <a:ext cx="1255293" cy="864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925" y="-2381"/>
            <a:ext cx="681854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167" y="-23284"/>
            <a:ext cx="867169" cy="877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2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0533" y="89701"/>
            <a:ext cx="741062" cy="726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buSzPct val="75000"/>
              <a:buChar char="•"/>
              <a:defRPr b="0"/>
            </a:lvl1pPr>
            <a:lvl2pPr marL="889000" indent="-444500">
              <a:buSzPct val="75000"/>
              <a:buChar char="•"/>
              <a:defRPr b="0"/>
            </a:lvl2pPr>
            <a:lvl3pPr marL="1333500" indent="-444500">
              <a:buSzPct val="75000"/>
              <a:buChar char="•"/>
              <a:defRPr b="0"/>
            </a:lvl3pPr>
            <a:lvl4pPr marL="1778000" indent="-444500">
              <a:buSzPct val="75000"/>
              <a:buChar char="•"/>
              <a:defRPr b="0"/>
            </a:lvl4pPr>
            <a:lvl5pPr marL="2222500" indent="-444500">
              <a:buSzPct val="75000"/>
              <a:buChar char="•"/>
              <a:defRPr b="0"/>
            </a:lvl5pPr>
          </a:lstStyle>
          <a:p>
            <a:pPr lvl="0">
              <a:defRPr sz="1800"/>
            </a:pPr>
            <a:r>
              <a:rPr sz="3600"/>
              <a:t>Corpo livello uno</a:t>
            </a:r>
            <a:endParaRPr sz="3600"/>
          </a:p>
          <a:p>
            <a:pPr lvl="1">
              <a:defRPr sz="1800"/>
            </a:pPr>
            <a:r>
              <a:rPr sz="3600"/>
              <a:t>Corpo livello due</a:t>
            </a:r>
            <a:endParaRPr sz="3600"/>
          </a:p>
          <a:p>
            <a:pPr lvl="2">
              <a:defRPr sz="1800"/>
            </a:pPr>
            <a:r>
              <a:rPr sz="3600"/>
              <a:t>Corpo livello tre</a:t>
            </a:r>
            <a:endParaRPr sz="3600"/>
          </a:p>
          <a:p>
            <a:pPr lvl="3">
              <a:defRPr sz="1800"/>
            </a:pPr>
            <a:r>
              <a:rPr sz="3600"/>
              <a:t>Corpo livello quattro</a:t>
            </a:r>
            <a:endParaRPr sz="3600"/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  <p:pic>
        <p:nvPicPr>
          <p:cNvPr id="75" name="image1.png" descr="lhcblog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5274" y="-16934"/>
            <a:ext cx="1255293" cy="864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925" y="-2381"/>
            <a:ext cx="681854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167" y="-23284"/>
            <a:ext cx="867169" cy="877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2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0533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7806530" y="9175480"/>
            <a:ext cx="41721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Rencontres du Vietnam - 27/7-2/8/2014 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buSzPct val="75000"/>
              <a:buChar char="•"/>
              <a:defRPr b="0"/>
            </a:lvl1pPr>
            <a:lvl2pPr marL="889000" indent="-444500">
              <a:buSzPct val="75000"/>
              <a:buChar char="•"/>
              <a:defRPr b="0"/>
            </a:lvl2pPr>
            <a:lvl3pPr marL="1333500" indent="-444500">
              <a:buSzPct val="75000"/>
              <a:buChar char="•"/>
              <a:defRPr b="0"/>
            </a:lvl3pPr>
            <a:lvl4pPr marL="1778000" indent="-444500">
              <a:buSzPct val="75000"/>
              <a:buChar char="•"/>
              <a:defRPr b="0"/>
            </a:lvl4pPr>
            <a:lvl5pPr marL="2222500" indent="-444500">
              <a:buSzPct val="75000"/>
              <a:buChar char="•"/>
              <a:defRPr b="0"/>
            </a:lvl5pPr>
          </a:lstStyle>
          <a:p>
            <a:pPr lvl="0">
              <a:defRPr sz="1800"/>
            </a:pPr>
            <a:r>
              <a:rPr sz="3600"/>
              <a:t>Corpo livello uno</a:t>
            </a:r>
            <a:endParaRPr sz="3600"/>
          </a:p>
          <a:p>
            <a:pPr lvl="1">
              <a:defRPr sz="1800"/>
            </a:pPr>
            <a:r>
              <a:rPr sz="3600"/>
              <a:t>Corpo livello due</a:t>
            </a:r>
            <a:endParaRPr sz="3600"/>
          </a:p>
          <a:p>
            <a:pPr lvl="2">
              <a:defRPr sz="1800"/>
            </a:pPr>
            <a:r>
              <a:rPr sz="3600"/>
              <a:t>Corpo livello tre</a:t>
            </a:r>
            <a:endParaRPr sz="3600"/>
          </a:p>
          <a:p>
            <a:pPr lvl="3">
              <a:defRPr sz="1800"/>
            </a:pPr>
            <a:r>
              <a:rPr sz="3600"/>
              <a:t>Corpo livello quattro</a:t>
            </a:r>
            <a:endParaRPr sz="3600"/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buSzPct val="75000"/>
              <a:buChar char="•"/>
              <a:defRPr b="0"/>
            </a:lvl1pPr>
            <a:lvl2pPr marL="889000" indent="-444500">
              <a:buSzPct val="75000"/>
              <a:buChar char="•"/>
              <a:defRPr b="0"/>
            </a:lvl2pPr>
            <a:lvl3pPr marL="1333500" indent="-444500">
              <a:buSzPct val="75000"/>
              <a:buChar char="•"/>
              <a:defRPr b="0"/>
            </a:lvl3pPr>
            <a:lvl4pPr marL="1778000" indent="-444500">
              <a:buSzPct val="75000"/>
              <a:buChar char="•"/>
              <a:defRPr b="0"/>
            </a:lvl4pPr>
            <a:lvl5pPr marL="2222500" indent="-444500">
              <a:buSzPct val="75000"/>
              <a:buChar char="•"/>
              <a:defRPr b="0"/>
            </a:lvl5pPr>
          </a:lstStyle>
          <a:p>
            <a:pPr lvl="0">
              <a:defRPr sz="1800"/>
            </a:pPr>
            <a:r>
              <a:rPr sz="3600"/>
              <a:t>Corpo livello uno</a:t>
            </a:r>
            <a:endParaRPr sz="3600"/>
          </a:p>
          <a:p>
            <a:pPr lvl="1">
              <a:defRPr sz="1800"/>
            </a:pPr>
            <a:r>
              <a:rPr sz="3600"/>
              <a:t>Corpo livello due</a:t>
            </a:r>
            <a:endParaRPr sz="3600"/>
          </a:p>
          <a:p>
            <a:pPr lvl="2">
              <a:defRPr sz="1800"/>
            </a:pPr>
            <a:r>
              <a:rPr sz="3600"/>
              <a:t>Corpo livello tre</a:t>
            </a:r>
            <a:endParaRPr sz="3600"/>
          </a:p>
          <a:p>
            <a:pPr lvl="3">
              <a:defRPr sz="1800"/>
            </a:pPr>
            <a:r>
              <a:rPr sz="3600"/>
              <a:t>Corpo livello quattro</a:t>
            </a:r>
            <a:endParaRPr sz="3600"/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  <p:sp>
        <p:nvSpPr>
          <p:cNvPr id="89" name="Shape 89"/>
          <p:cNvSpPr/>
          <p:nvPr/>
        </p:nvSpPr>
        <p:spPr>
          <a:xfrm>
            <a:off x="1112943" y="9105899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  <p:sp>
        <p:nvSpPr>
          <p:cNvPr id="90" name="Shape 90"/>
          <p:cNvSpPr/>
          <p:nvPr/>
        </p:nvSpPr>
        <p:spPr>
          <a:xfrm>
            <a:off x="9295904" y="9105899"/>
            <a:ext cx="243939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CNS1 Elba 20/05/2104</a:t>
            </a:r>
          </a:p>
        </p:txBody>
      </p:sp>
      <p:pic>
        <p:nvPicPr>
          <p:cNvPr id="9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17"/>
            <a:ext cx="1069077" cy="142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08933" y="33866"/>
            <a:ext cx="762001" cy="747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defRPr b="0" sz="3200"/>
            </a:lvl1pPr>
            <a:lvl2pPr algn="ctr">
              <a:spcBef>
                <a:spcPts val="0"/>
              </a:spcBef>
              <a:defRPr b="0" sz="3200"/>
            </a:lvl2pPr>
            <a:lvl3pPr algn="ctr">
              <a:spcBef>
                <a:spcPts val="0"/>
              </a:spcBef>
              <a:defRPr b="0" sz="3200"/>
            </a:lvl3pPr>
            <a:lvl4pPr algn="ctr">
              <a:spcBef>
                <a:spcPts val="0"/>
              </a:spcBef>
              <a:defRPr b="0" sz="3200"/>
            </a:lvl4pPr>
            <a:lvl5pPr algn="ctr">
              <a:spcBef>
                <a:spcPts val="0"/>
              </a:spcBef>
              <a:defRPr b="0" sz="3200"/>
            </a:lvl5pPr>
          </a:lstStyle>
          <a:p>
            <a:pPr lvl="0">
              <a:defRPr sz="1800"/>
            </a:pPr>
            <a:r>
              <a:rPr sz="3200"/>
              <a:t>Corpo livello uno</a:t>
            </a:r>
            <a:endParaRPr sz="3200"/>
          </a:p>
          <a:p>
            <a:pPr lvl="1">
              <a:defRPr sz="1800"/>
            </a:pPr>
            <a:r>
              <a:rPr sz="3200"/>
              <a:t>Corpo livello due</a:t>
            </a:r>
            <a:endParaRPr sz="3200"/>
          </a:p>
          <a:p>
            <a:pPr lvl="2">
              <a:defRPr sz="1800"/>
            </a:pPr>
            <a:r>
              <a:rPr sz="3200"/>
              <a:t>Corpo livello tre</a:t>
            </a:r>
            <a:endParaRPr sz="3200"/>
          </a:p>
          <a:p>
            <a:pPr lvl="3">
              <a:defRPr sz="1800"/>
            </a:pPr>
            <a:r>
              <a:rPr sz="3200"/>
              <a:t>Corpo livello quattro</a:t>
            </a:r>
            <a:endParaRPr sz="3200"/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  <p:pic>
        <p:nvPicPr>
          <p:cNvPr id="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17"/>
            <a:ext cx="1069077" cy="142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17"/>
            <a:ext cx="1069077" cy="142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30100" y="46566"/>
            <a:ext cx="762000" cy="74706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8940461" y="9251949"/>
            <a:ext cx="389534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W.M.Bonivento - CERN/INFN Cagliari</a:t>
            </a:r>
          </a:p>
        </p:txBody>
      </p:sp>
      <p:sp>
        <p:nvSpPr>
          <p:cNvPr id="100" name="Shape 100"/>
          <p:cNvSpPr/>
          <p:nvPr/>
        </p:nvSpPr>
        <p:spPr>
          <a:xfrm>
            <a:off x="746387" y="9251949"/>
            <a:ext cx="401055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1st SHIP Workshop - Zurich 10/6/2014</a:t>
            </a:r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buSzPct val="75000"/>
              <a:buChar char="•"/>
              <a:defRPr b="0"/>
            </a:lvl1pPr>
            <a:lvl2pPr marL="889000" indent="-444500">
              <a:buSzPct val="75000"/>
              <a:buChar char="•"/>
              <a:defRPr b="0"/>
            </a:lvl2pPr>
            <a:lvl3pPr marL="1333500" indent="-444500">
              <a:buSzPct val="75000"/>
              <a:buChar char="•"/>
              <a:defRPr b="0"/>
            </a:lvl3pPr>
            <a:lvl4pPr marL="1778000" indent="-444500">
              <a:buSzPct val="75000"/>
              <a:buChar char="•"/>
              <a:defRPr b="0"/>
            </a:lvl4pPr>
            <a:lvl5pPr marL="2222500" indent="-444500">
              <a:buSzPct val="75000"/>
              <a:buChar char="•"/>
              <a:defRPr b="0"/>
            </a:lvl5pPr>
          </a:lstStyle>
          <a:p>
            <a:pPr lvl="0">
              <a:defRPr sz="1800"/>
            </a:pPr>
            <a:r>
              <a:rPr sz="3600"/>
              <a:t>Corpo livello uno</a:t>
            </a:r>
            <a:endParaRPr sz="3600"/>
          </a:p>
          <a:p>
            <a:pPr lvl="1">
              <a:defRPr sz="1800"/>
            </a:pPr>
            <a:r>
              <a:rPr sz="3600"/>
              <a:t>Corpo livello due</a:t>
            </a:r>
            <a:endParaRPr sz="3600"/>
          </a:p>
          <a:p>
            <a:pPr lvl="2">
              <a:defRPr sz="1800"/>
            </a:pPr>
            <a:r>
              <a:rPr sz="3600"/>
              <a:t>Corpo livello tre</a:t>
            </a:r>
            <a:endParaRPr sz="3600"/>
          </a:p>
          <a:p>
            <a:pPr lvl="3">
              <a:defRPr sz="1800"/>
            </a:pPr>
            <a:r>
              <a:rPr sz="3600"/>
              <a:t>Corpo livello quattro</a:t>
            </a:r>
            <a:endParaRPr sz="3600"/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  <p:pic>
        <p:nvPicPr>
          <p:cNvPr id="10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17"/>
            <a:ext cx="1069077" cy="142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08933" y="33866"/>
            <a:ext cx="762001" cy="7470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8940461" y="9251949"/>
            <a:ext cx="389534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W.M.Bonivento - CERN/INFN Cagliari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8" name="Shape 108"/>
          <p:cNvSpPr/>
          <p:nvPr/>
        </p:nvSpPr>
        <p:spPr>
          <a:xfrm>
            <a:off x="746387" y="9251949"/>
            <a:ext cx="401055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1st SHIP Workshop - Zurich 10/6/2014</a:t>
            </a:r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buSzPct val="75000"/>
              <a:buChar char="•"/>
              <a:defRPr b="0"/>
            </a:lvl1pPr>
            <a:lvl2pPr marL="889000" indent="-444500">
              <a:buSzPct val="75000"/>
              <a:buChar char="•"/>
              <a:defRPr b="0"/>
            </a:lvl2pPr>
            <a:lvl3pPr marL="1333500" indent="-444500">
              <a:buSzPct val="75000"/>
              <a:buChar char="•"/>
              <a:defRPr b="0"/>
            </a:lvl3pPr>
            <a:lvl4pPr marL="1778000" indent="-444500">
              <a:buSzPct val="75000"/>
              <a:buChar char="•"/>
              <a:defRPr b="0"/>
            </a:lvl4pPr>
            <a:lvl5pPr marL="2222500" indent="-444500">
              <a:buSzPct val="75000"/>
              <a:buChar char="•"/>
              <a:defRPr b="0"/>
            </a:lvl5pPr>
          </a:lstStyle>
          <a:p>
            <a:pPr lvl="0">
              <a:defRPr sz="1800"/>
            </a:pPr>
            <a:r>
              <a:rPr sz="3600"/>
              <a:t>Corpo livello uno</a:t>
            </a:r>
            <a:endParaRPr sz="3600"/>
          </a:p>
          <a:p>
            <a:pPr lvl="1">
              <a:defRPr sz="1800"/>
            </a:pPr>
            <a:r>
              <a:rPr sz="3600"/>
              <a:t>Corpo livello due</a:t>
            </a:r>
            <a:endParaRPr sz="3600"/>
          </a:p>
          <a:p>
            <a:pPr lvl="2">
              <a:defRPr sz="1800"/>
            </a:pPr>
            <a:r>
              <a:rPr sz="3600"/>
              <a:t>Corpo livello tre</a:t>
            </a:r>
            <a:endParaRPr sz="3600"/>
          </a:p>
          <a:p>
            <a:pPr lvl="3">
              <a:defRPr sz="1800"/>
            </a:pPr>
            <a:r>
              <a:rPr sz="3600"/>
              <a:t>Corpo livello quattro</a:t>
            </a:r>
            <a:endParaRPr sz="3600"/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  <p:sp>
        <p:nvSpPr>
          <p:cNvPr id="113" name="Shape 113"/>
          <p:cNvSpPr/>
          <p:nvPr/>
        </p:nvSpPr>
        <p:spPr>
          <a:xfrm>
            <a:off x="1112943" y="9105899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  <p:sp>
        <p:nvSpPr>
          <p:cNvPr id="114" name="Shape 114"/>
          <p:cNvSpPr/>
          <p:nvPr/>
        </p:nvSpPr>
        <p:spPr>
          <a:xfrm>
            <a:off x="9359341" y="9105899"/>
            <a:ext cx="231251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INFN Bari 26/05/2014</a:t>
            </a:r>
          </a:p>
        </p:txBody>
      </p:sp>
      <p:pic>
        <p:nvPicPr>
          <p:cNvPr id="11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17"/>
            <a:ext cx="1069077" cy="142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08933" y="33866"/>
            <a:ext cx="762001" cy="747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buSzPct val="75000"/>
              <a:buChar char="•"/>
              <a:defRPr b="0"/>
            </a:lvl1pPr>
            <a:lvl2pPr marL="889000" indent="-444500">
              <a:buSzPct val="75000"/>
              <a:buChar char="•"/>
              <a:defRPr b="0"/>
            </a:lvl2pPr>
            <a:lvl3pPr marL="1333500" indent="-444500">
              <a:buSzPct val="75000"/>
              <a:buChar char="•"/>
              <a:defRPr b="0"/>
            </a:lvl3pPr>
            <a:lvl4pPr marL="1778000" indent="-444500">
              <a:buSzPct val="75000"/>
              <a:buChar char="•"/>
              <a:defRPr b="0"/>
            </a:lvl4pPr>
            <a:lvl5pPr marL="2222500" indent="-444500">
              <a:buSzPct val="75000"/>
              <a:buChar char="•"/>
              <a:defRPr b="0"/>
            </a:lvl5pPr>
          </a:lstStyle>
          <a:p>
            <a:pPr lvl="0">
              <a:defRPr sz="1800"/>
            </a:pPr>
            <a:r>
              <a:rPr sz="3600"/>
              <a:t>Corpo livello uno</a:t>
            </a:r>
            <a:endParaRPr sz="3600"/>
          </a:p>
          <a:p>
            <a:pPr lvl="1">
              <a:defRPr sz="1800"/>
            </a:pPr>
            <a:r>
              <a:rPr sz="3600"/>
              <a:t>Corpo livello due</a:t>
            </a:r>
            <a:endParaRPr sz="3600"/>
          </a:p>
          <a:p>
            <a:pPr lvl="2">
              <a:defRPr sz="1800"/>
            </a:pPr>
            <a:r>
              <a:rPr sz="3600"/>
              <a:t>Corpo livello tre</a:t>
            </a:r>
            <a:endParaRPr sz="3600"/>
          </a:p>
          <a:p>
            <a:pPr lvl="3">
              <a:defRPr sz="1800"/>
            </a:pPr>
            <a:r>
              <a:rPr sz="3600"/>
              <a:t>Corpo livello quattro</a:t>
            </a:r>
            <a:endParaRPr sz="3600"/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  <p:sp>
        <p:nvSpPr>
          <p:cNvPr id="121" name="Shape 121"/>
          <p:cNvSpPr/>
          <p:nvPr/>
        </p:nvSpPr>
        <p:spPr>
          <a:xfrm>
            <a:off x="1112943" y="9105899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  <p:pic>
        <p:nvPicPr>
          <p:cNvPr id="12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17"/>
            <a:ext cx="1069077" cy="142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08933" y="33866"/>
            <a:ext cx="762001" cy="74706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9359341" y="9105899"/>
            <a:ext cx="231251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INFN Bari 26/05/2014</a:t>
            </a:r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  <p:sp>
        <p:nvSpPr>
          <p:cNvPr id="128" name="Shape 128"/>
          <p:cNvSpPr/>
          <p:nvPr/>
        </p:nvSpPr>
        <p:spPr>
          <a:xfrm>
            <a:off x="1112943" y="9105899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  <p:pic>
        <p:nvPicPr>
          <p:cNvPr id="12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17"/>
            <a:ext cx="1069077" cy="142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17400" y="46566"/>
            <a:ext cx="762000" cy="74706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9359341" y="9105899"/>
            <a:ext cx="231251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INFN Bari 26/05/2014</a:t>
            </a:r>
          </a:p>
        </p:txBody>
      </p:sp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  <p:sp>
        <p:nvSpPr>
          <p:cNvPr id="135" name="Shape 135"/>
          <p:cNvSpPr/>
          <p:nvPr/>
        </p:nvSpPr>
        <p:spPr>
          <a:xfrm>
            <a:off x="1112943" y="9105899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  <p:pic>
        <p:nvPicPr>
          <p:cNvPr id="13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17"/>
            <a:ext cx="1069077" cy="142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17400" y="46566"/>
            <a:ext cx="762000" cy="74706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9359341" y="9105899"/>
            <a:ext cx="231251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INFN Bari 26/05/2014</a:t>
            </a:r>
          </a:p>
        </p:txBody>
      </p:sp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41" name="Shape 141"/>
          <p:cNvSpPr/>
          <p:nvPr/>
        </p:nvSpPr>
        <p:spPr>
          <a:xfrm>
            <a:off x="1112943" y="9105899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/>
            <a:fld id="{86CB4B4D-7CA3-9044-876B-883B54F8677D}" type="slidenum"/>
          </a:p>
        </p:txBody>
      </p:sp>
      <p:pic>
        <p:nvPicPr>
          <p:cNvPr id="14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17"/>
            <a:ext cx="1069077" cy="142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17"/>
            <a:ext cx="1069077" cy="142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30100" y="46566"/>
            <a:ext cx="762000" cy="74706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9359341" y="9105899"/>
            <a:ext cx="231251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INFN Bari 26/05/2014</a:t>
            </a:r>
          </a:p>
        </p:txBody>
      </p:sp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pic>
        <p:nvPicPr>
          <p:cNvPr id="149" name="image1.png" descr="lhcblog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5274" y="-16934"/>
            <a:ext cx="1255293" cy="864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925" y="-2381"/>
            <a:ext cx="681854" cy="910696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5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167" y="-23284"/>
            <a:ext cx="867169" cy="877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2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0533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7806530" y="9175480"/>
            <a:ext cx="41721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Rencontres du Vietnam - 27/7-2/8/2014 </a:t>
            </a:r>
          </a:p>
        </p:txBody>
      </p:sp>
      <p:sp>
        <p:nvSpPr>
          <p:cNvPr id="155" name="Shape 155"/>
          <p:cNvSpPr/>
          <p:nvPr/>
        </p:nvSpPr>
        <p:spPr>
          <a:xfrm>
            <a:off x="348095" y="9175480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3600"/>
              <a:t>Corpo livello uno</a:t>
            </a:r>
            <a:endParaRPr b="1" sz="3600"/>
          </a:p>
          <a:p>
            <a:pPr lvl="1">
              <a:defRPr b="0" sz="1800"/>
            </a:pPr>
            <a:r>
              <a:rPr b="1" sz="3600"/>
              <a:t>Corpo livello due</a:t>
            </a:r>
            <a:endParaRPr b="1" sz="3600"/>
          </a:p>
          <a:p>
            <a:pPr lvl="2">
              <a:defRPr b="0" sz="1800"/>
            </a:pPr>
            <a:r>
              <a:rPr b="1" sz="3600"/>
              <a:t>Corpo livello tre</a:t>
            </a:r>
            <a:endParaRPr b="1" sz="3600"/>
          </a:p>
          <a:p>
            <a:pPr lvl="3">
              <a:defRPr b="0" sz="1800"/>
            </a:pPr>
            <a:r>
              <a:rPr b="1" sz="3600"/>
              <a:t>Corpo livello quattro</a:t>
            </a:r>
            <a:endParaRPr b="1" sz="3600"/>
          </a:p>
          <a:p>
            <a:pPr lvl="4">
              <a:defRPr b="0" sz="1800"/>
            </a:pPr>
            <a:r>
              <a:rPr b="1" sz="3600"/>
              <a:t>Livello 5</a:t>
            </a:r>
          </a:p>
        </p:txBody>
      </p:sp>
      <p:sp>
        <p:nvSpPr>
          <p:cNvPr id="159" name="Shape 1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60" name="image1.png" descr="lhcblog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5274" y="-16934"/>
            <a:ext cx="1255293" cy="864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925" y="-2381"/>
            <a:ext cx="681854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167" y="-23284"/>
            <a:ext cx="867169" cy="877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2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0533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7806530" y="9175480"/>
            <a:ext cx="41721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Rencontres du Vietnam - 27/7-2/8/2014 </a:t>
            </a:r>
          </a:p>
        </p:txBody>
      </p:sp>
      <p:sp>
        <p:nvSpPr>
          <p:cNvPr id="165" name="Shape 165"/>
          <p:cNvSpPr/>
          <p:nvPr/>
        </p:nvSpPr>
        <p:spPr>
          <a:xfrm>
            <a:off x="348095" y="9175480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</p:spTree>
  </p:cSld>
  <p:clrMapOvr>
    <a:masterClrMapping/>
  </p:clrMapOvr>
  <p:transition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3600"/>
              <a:t>Corpo livello uno</a:t>
            </a:r>
            <a:endParaRPr b="1" sz="3600"/>
          </a:p>
          <a:p>
            <a:pPr lvl="1">
              <a:defRPr b="0" sz="1800"/>
            </a:pPr>
            <a:r>
              <a:rPr b="1" sz="3600"/>
              <a:t>Corpo livello due</a:t>
            </a:r>
            <a:endParaRPr b="1" sz="3600"/>
          </a:p>
          <a:p>
            <a:pPr lvl="2">
              <a:defRPr b="0" sz="1800"/>
            </a:pPr>
            <a:r>
              <a:rPr b="1" sz="3600"/>
              <a:t>Corpo livello tre</a:t>
            </a:r>
            <a:endParaRPr b="1" sz="3600"/>
          </a:p>
          <a:p>
            <a:pPr lvl="3">
              <a:defRPr b="0" sz="1800"/>
            </a:pPr>
            <a:r>
              <a:rPr b="1" sz="3600"/>
              <a:t>Corpo livello quattro</a:t>
            </a:r>
            <a:endParaRPr b="1" sz="3600"/>
          </a:p>
          <a:p>
            <a:pPr lvl="4">
              <a:defRPr b="0" sz="1800"/>
            </a:pPr>
            <a:r>
              <a:rPr b="1" sz="3600"/>
              <a:t>Livello 5</a:t>
            </a:r>
          </a:p>
        </p:txBody>
      </p:sp>
      <p:sp>
        <p:nvSpPr>
          <p:cNvPr id="169" name="Shape 1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pic>
        <p:nvPicPr>
          <p:cNvPr id="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23060" y="-2381"/>
            <a:ext cx="681854" cy="91069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934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24" name="Shape 24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</p:spTree>
  </p:cSld>
  <p:clrMapOvr>
    <a:masterClrMapping/>
  </p:clrMapOvr>
  <p:transition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buSzPct val="75000"/>
              <a:buChar char="•"/>
            </a:lvl1pPr>
            <a:lvl2pPr marL="889000" indent="-444500">
              <a:buSzPct val="75000"/>
              <a:buChar char="•"/>
            </a:lvl2pPr>
            <a:lvl3pPr marL="1333500" indent="-444500">
              <a:buSzPct val="75000"/>
              <a:buChar char="•"/>
            </a:lvl3pPr>
            <a:lvl4pPr marL="1778000" indent="-444500">
              <a:buSzPct val="75000"/>
              <a:buChar char="•"/>
            </a:lvl4pPr>
            <a:lvl5pPr marL="2222500" indent="-444500">
              <a:buSzPct val="75000"/>
              <a:buChar char="•"/>
            </a:lvl5pPr>
          </a:lstStyle>
          <a:p>
            <a:pPr lvl="0">
              <a:defRPr b="0" sz="1800"/>
            </a:pPr>
            <a:r>
              <a:rPr b="1" sz="3600"/>
              <a:t>Corpo livello uno</a:t>
            </a:r>
            <a:endParaRPr b="1" sz="3600"/>
          </a:p>
          <a:p>
            <a:pPr lvl="1">
              <a:defRPr b="0" sz="1800"/>
            </a:pPr>
            <a:r>
              <a:rPr b="1" sz="3600"/>
              <a:t>Corpo livello due</a:t>
            </a:r>
            <a:endParaRPr b="1" sz="3600"/>
          </a:p>
          <a:p>
            <a:pPr lvl="2">
              <a:defRPr b="0" sz="1800"/>
            </a:pPr>
            <a:r>
              <a:rPr b="1" sz="3600"/>
              <a:t>Corpo livello tre</a:t>
            </a:r>
            <a:endParaRPr b="1" sz="3600"/>
          </a:p>
          <a:p>
            <a:pPr lvl="3">
              <a:defRPr b="0" sz="1800"/>
            </a:pPr>
            <a:r>
              <a:rPr b="1" sz="3600"/>
              <a:t>Corpo livello quattro</a:t>
            </a:r>
            <a:endParaRPr b="1" sz="3600"/>
          </a:p>
          <a:p>
            <a:pPr lvl="4">
              <a:defRPr b="0" sz="1800"/>
            </a:pPr>
            <a:r>
              <a:rPr b="1" sz="3600"/>
              <a:t>Livello 5</a:t>
            </a:r>
          </a:p>
        </p:txBody>
      </p:sp>
      <p:pic>
        <p:nvPicPr>
          <p:cNvPr id="17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59725" y="-2381"/>
            <a:ext cx="681854" cy="91069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50996" y="9315825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175" name="Shape 175"/>
          <p:cNvSpPr/>
          <p:nvPr/>
        </p:nvSpPr>
        <p:spPr>
          <a:xfrm>
            <a:off x="8356211" y="9315825"/>
            <a:ext cx="440420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2nd SHIP Workshop - CERN 24-26/9/2014</a:t>
            </a:r>
          </a:p>
        </p:txBody>
      </p:sp>
      <p:pic>
        <p:nvPicPr>
          <p:cNvPr id="176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80" name="Shape 180"/>
          <p:cNvSpPr/>
          <p:nvPr/>
        </p:nvSpPr>
        <p:spPr>
          <a:xfrm>
            <a:off x="50996" y="9315825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181" name="Shape 181"/>
          <p:cNvSpPr/>
          <p:nvPr/>
        </p:nvSpPr>
        <p:spPr>
          <a:xfrm>
            <a:off x="50996" y="9315825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182" name="Shape 182"/>
          <p:cNvSpPr/>
          <p:nvPr/>
        </p:nvSpPr>
        <p:spPr>
          <a:xfrm>
            <a:off x="8356211" y="9315825"/>
            <a:ext cx="440420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2nd SHIP Workshop - CERN 24-26/9/2014</a:t>
            </a:r>
          </a:p>
        </p:txBody>
      </p:sp>
      <p:pic>
        <p:nvPicPr>
          <p:cNvPr id="18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59725" y="-2381"/>
            <a:ext cx="681854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defRPr b="0" sz="3200"/>
            </a:lvl1pPr>
            <a:lvl2pPr algn="ctr">
              <a:spcBef>
                <a:spcPts val="0"/>
              </a:spcBef>
              <a:defRPr b="0" sz="3200"/>
            </a:lvl2pPr>
            <a:lvl3pPr algn="ctr">
              <a:spcBef>
                <a:spcPts val="0"/>
              </a:spcBef>
              <a:defRPr b="0" sz="3200"/>
            </a:lvl3pPr>
            <a:lvl4pPr algn="ctr">
              <a:spcBef>
                <a:spcPts val="0"/>
              </a:spcBef>
              <a:defRPr b="0" sz="3200"/>
            </a:lvl4pPr>
            <a:lvl5pPr algn="ctr">
              <a:spcBef>
                <a:spcPts val="0"/>
              </a:spcBef>
              <a:defRPr b="0" sz="3200"/>
            </a:lvl5pPr>
          </a:lstStyle>
          <a:p>
            <a:pPr lvl="0">
              <a:defRPr sz="1800"/>
            </a:pPr>
            <a:r>
              <a:rPr sz="3200"/>
              <a:t>Corpo livello uno</a:t>
            </a:r>
            <a:endParaRPr sz="3200"/>
          </a:p>
          <a:p>
            <a:pPr lvl="1">
              <a:defRPr sz="1800"/>
            </a:pPr>
            <a:r>
              <a:rPr sz="3200"/>
              <a:t>Corpo livello due</a:t>
            </a:r>
            <a:endParaRPr sz="3200"/>
          </a:p>
          <a:p>
            <a:pPr lvl="2">
              <a:defRPr sz="1800"/>
            </a:pPr>
            <a:r>
              <a:rPr sz="3200"/>
              <a:t>Corpo livello tre</a:t>
            </a:r>
            <a:endParaRPr sz="3200"/>
          </a:p>
          <a:p>
            <a:pPr lvl="3">
              <a:defRPr sz="1800"/>
            </a:pPr>
            <a:r>
              <a:rPr sz="3200"/>
              <a:t>Corpo livello quattro</a:t>
            </a:r>
            <a:endParaRPr sz="3200"/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pic>
        <p:nvPicPr>
          <p:cNvPr id="3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23060" y="-40005"/>
            <a:ext cx="681854" cy="91069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855" y="52077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348095" y="9175480"/>
            <a:ext cx="44119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CERN/INFN Cagliari</a:t>
            </a:r>
          </a:p>
        </p:txBody>
      </p:sp>
      <p:sp>
        <p:nvSpPr>
          <p:cNvPr id="34" name="Shape 34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3600"/>
              <a:t>Corpo livello uno</a:t>
            </a:r>
            <a:endParaRPr b="1" sz="3600"/>
          </a:p>
          <a:p>
            <a:pPr lvl="1">
              <a:defRPr b="0" sz="1800"/>
            </a:pPr>
            <a:r>
              <a:rPr b="1" sz="3600"/>
              <a:t>Corpo livello due</a:t>
            </a:r>
            <a:endParaRPr b="1" sz="3600"/>
          </a:p>
          <a:p>
            <a:pPr lvl="2">
              <a:defRPr b="0" sz="1800"/>
            </a:pPr>
            <a:r>
              <a:rPr b="1" sz="3600"/>
              <a:t>Corpo livello tre</a:t>
            </a:r>
            <a:endParaRPr b="1" sz="3600"/>
          </a:p>
          <a:p>
            <a:pPr lvl="3">
              <a:defRPr b="0" sz="1800"/>
            </a:pPr>
            <a:r>
              <a:rPr b="1" sz="3600"/>
              <a:t>Corpo livello quattro</a:t>
            </a:r>
            <a:endParaRPr b="1" sz="3600"/>
          </a:p>
          <a:p>
            <a:pPr lvl="4">
              <a:defRPr b="0" sz="1800"/>
            </a:pPr>
            <a:r>
              <a:rPr b="1" sz="3600"/>
              <a:t>Livello 5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SzPct val="75000"/>
              <a:buChar char="•"/>
              <a:defRPr b="0" sz="2800"/>
            </a:lvl1pPr>
            <a:lvl2pPr marL="685800" indent="-342900">
              <a:spcBef>
                <a:spcPts val="3200"/>
              </a:spcBef>
              <a:buSzPct val="75000"/>
              <a:buChar char="•"/>
              <a:defRPr b="0" sz="2800"/>
            </a:lvl2pPr>
            <a:lvl3pPr marL="1028700" indent="-342900">
              <a:spcBef>
                <a:spcPts val="3200"/>
              </a:spcBef>
              <a:buSzPct val="75000"/>
              <a:buChar char="•"/>
              <a:defRPr b="0" sz="2800"/>
            </a:lvl3pPr>
            <a:lvl4pPr marL="1371600" indent="-342900">
              <a:spcBef>
                <a:spcPts val="3200"/>
              </a:spcBef>
              <a:buSzPct val="75000"/>
              <a:buChar char="•"/>
              <a:defRPr b="0" sz="2800"/>
            </a:lvl4pPr>
            <a:lvl5pPr marL="1714500" indent="-342900">
              <a:spcBef>
                <a:spcPts val="3200"/>
              </a:spcBef>
              <a:buSzPct val="75000"/>
              <a:buChar char="•"/>
              <a:defRPr b="0" sz="2800"/>
            </a:lvl5pPr>
          </a:lstStyle>
          <a:p>
            <a:pPr lvl="0">
              <a:defRPr sz="1800"/>
            </a:pPr>
            <a:r>
              <a:rPr sz="2800"/>
              <a:t>Corpo livello uno</a:t>
            </a:r>
            <a:endParaRPr sz="2800"/>
          </a:p>
          <a:p>
            <a:pPr lvl="1">
              <a:defRPr sz="1800"/>
            </a:pPr>
            <a:r>
              <a:rPr sz="2800"/>
              <a:t>Corpo livello due</a:t>
            </a:r>
            <a:endParaRPr sz="2800"/>
          </a:p>
          <a:p>
            <a:pPr lvl="2">
              <a:defRPr sz="1800"/>
            </a:pPr>
            <a:r>
              <a:rPr sz="2800"/>
              <a:t>Corpo livello tre</a:t>
            </a:r>
            <a:endParaRPr sz="2800"/>
          </a:p>
          <a:p>
            <a:pPr lvl="3">
              <a:defRPr sz="1800"/>
            </a:pPr>
            <a:r>
              <a:rPr sz="2800"/>
              <a:t>Corpo livello quattro</a:t>
            </a:r>
            <a:endParaRPr sz="2800"/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>
              <a:defRPr sz="1800"/>
            </a:pPr>
            <a:r>
              <a:rPr sz="3600"/>
              <a:t>Corpo livello uno</a:t>
            </a:r>
            <a:endParaRPr sz="3600"/>
          </a:p>
          <a:p>
            <a:pPr lvl="1">
              <a:defRPr sz="1800"/>
            </a:pPr>
            <a:r>
              <a:rPr sz="3600"/>
              <a:t>Corpo livello due</a:t>
            </a:r>
            <a:endParaRPr sz="3600"/>
          </a:p>
          <a:p>
            <a:pPr lvl="2">
              <a:defRPr sz="1800"/>
            </a:pPr>
            <a:r>
              <a:rPr sz="3600"/>
              <a:t>Corpo livello tre</a:t>
            </a:r>
            <a:endParaRPr sz="3600"/>
          </a:p>
          <a:p>
            <a:pPr lvl="3">
              <a:defRPr sz="1800"/>
            </a:pPr>
            <a:r>
              <a:rPr sz="3600"/>
              <a:t>Corpo livello quattro</a:t>
            </a:r>
            <a:endParaRPr sz="3600"/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/>
            </a:pPr>
            <a:r>
              <a:rPr b="1" sz="3600"/>
              <a:t>Corpo livello uno</a:t>
            </a:r>
            <a:endParaRPr b="1" sz="3600"/>
          </a:p>
          <a:p>
            <a:pPr lvl="1">
              <a:defRPr b="0" sz="1800"/>
            </a:pPr>
            <a:r>
              <a:rPr b="1" sz="3600"/>
              <a:t>Corpo livello due</a:t>
            </a:r>
            <a:endParaRPr b="1" sz="3600"/>
          </a:p>
          <a:p>
            <a:pPr lvl="2">
              <a:defRPr b="0" sz="1800"/>
            </a:pPr>
            <a:r>
              <a:rPr b="1" sz="3600"/>
              <a:t>Corpo livello tre</a:t>
            </a:r>
            <a:endParaRPr b="1" sz="3600"/>
          </a:p>
          <a:p>
            <a:pPr lvl="3">
              <a:defRPr b="0" sz="1800"/>
            </a:pPr>
            <a:r>
              <a:rPr b="1" sz="3600"/>
              <a:t>Corpo livello quattro</a:t>
            </a:r>
            <a:endParaRPr b="1" sz="3600"/>
          </a:p>
          <a:p>
            <a:pPr lvl="4">
              <a:defRPr b="0" sz="1800"/>
            </a:pPr>
            <a:r>
              <a:rPr b="1" sz="3600"/>
              <a:t>Livello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8" name="Shape 8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defTabSz="584200">
        <a:spcBef>
          <a:spcPts val="4200"/>
        </a:spcBef>
        <a:defRPr b="1" sz="3600">
          <a:latin typeface="+mn-lt"/>
          <a:ea typeface="+mn-ea"/>
          <a:cs typeface="+mn-cs"/>
          <a:sym typeface="Helvetica Light"/>
        </a:defRPr>
      </a:lvl1pPr>
      <a:lvl2pPr indent="228600" defTabSz="584200">
        <a:spcBef>
          <a:spcPts val="4200"/>
        </a:spcBef>
        <a:defRPr b="1" sz="3600">
          <a:latin typeface="+mn-lt"/>
          <a:ea typeface="+mn-ea"/>
          <a:cs typeface="+mn-cs"/>
          <a:sym typeface="Helvetica Light"/>
        </a:defRPr>
      </a:lvl2pPr>
      <a:lvl3pPr indent="457200" defTabSz="584200">
        <a:spcBef>
          <a:spcPts val="4200"/>
        </a:spcBef>
        <a:defRPr b="1" sz="3600">
          <a:latin typeface="+mn-lt"/>
          <a:ea typeface="+mn-ea"/>
          <a:cs typeface="+mn-cs"/>
          <a:sym typeface="Helvetica Light"/>
        </a:defRPr>
      </a:lvl3pPr>
      <a:lvl4pPr indent="685800" defTabSz="584200">
        <a:spcBef>
          <a:spcPts val="4200"/>
        </a:spcBef>
        <a:defRPr b="1" sz="3600">
          <a:latin typeface="+mn-lt"/>
          <a:ea typeface="+mn-ea"/>
          <a:cs typeface="+mn-cs"/>
          <a:sym typeface="Helvetica Light"/>
        </a:defRPr>
      </a:lvl4pPr>
      <a:lvl5pPr indent="914400" defTabSz="584200">
        <a:spcBef>
          <a:spcPts val="4200"/>
        </a:spcBef>
        <a:defRPr b="1" sz="3600">
          <a:latin typeface="+mn-lt"/>
          <a:ea typeface="+mn-ea"/>
          <a:cs typeface="+mn-cs"/>
          <a:sym typeface="Helvetica Light"/>
        </a:defRPr>
      </a:lvl5pPr>
      <a:lvl6pPr indent="1143000" defTabSz="584200">
        <a:spcBef>
          <a:spcPts val="4200"/>
        </a:spcBef>
        <a:defRPr b="1" sz="3600">
          <a:latin typeface="+mn-lt"/>
          <a:ea typeface="+mn-ea"/>
          <a:cs typeface="+mn-cs"/>
          <a:sym typeface="Helvetica Light"/>
        </a:defRPr>
      </a:lvl6pPr>
      <a:lvl7pPr indent="1371600" defTabSz="584200">
        <a:spcBef>
          <a:spcPts val="4200"/>
        </a:spcBef>
        <a:defRPr b="1" sz="3600">
          <a:latin typeface="+mn-lt"/>
          <a:ea typeface="+mn-ea"/>
          <a:cs typeface="+mn-cs"/>
          <a:sym typeface="Helvetica Light"/>
        </a:defRPr>
      </a:lvl7pPr>
      <a:lvl8pPr indent="1600200" defTabSz="584200">
        <a:spcBef>
          <a:spcPts val="4200"/>
        </a:spcBef>
        <a:defRPr b="1" sz="3600">
          <a:latin typeface="+mn-lt"/>
          <a:ea typeface="+mn-ea"/>
          <a:cs typeface="+mn-cs"/>
          <a:sym typeface="Helvetica Light"/>
        </a:defRPr>
      </a:lvl8pPr>
      <a:lvl9pPr indent="1828800" defTabSz="584200">
        <a:spcBef>
          <a:spcPts val="4200"/>
        </a:spcBef>
        <a:defRPr b="1"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hip.web.cern.ch/ship/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5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6.tif"/><Relationship Id="rId5" Type="http://schemas.openxmlformats.org/officeDocument/2006/relationships/image" Target="../media/image7.tif"/><Relationship Id="rId6" Type="http://schemas.openxmlformats.org/officeDocument/2006/relationships/image" Target="../media/image8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9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10.tif"/><Relationship Id="rId5" Type="http://schemas.openxmlformats.org/officeDocument/2006/relationships/image" Target="../media/image1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12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13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14.tif"/><Relationship Id="rId5" Type="http://schemas.openxmlformats.org/officeDocument/2006/relationships/image" Target="../media/image15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hyperlink" Target="http://arxiv.org/abs/1411.4007" TargetMode="External"/><Relationship Id="rId5" Type="http://schemas.openxmlformats.org/officeDocument/2006/relationships/image" Target="../media/image16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17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18.tif"/><Relationship Id="rId5" Type="http://schemas.openxmlformats.org/officeDocument/2006/relationships/image" Target="../media/image19.tif"/><Relationship Id="rId6" Type="http://schemas.openxmlformats.org/officeDocument/2006/relationships/image" Target="../media/image20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21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2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23.tif"/><Relationship Id="rId5" Type="http://schemas.openxmlformats.org/officeDocument/2006/relationships/image" Target="../media/image24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25.tif"/><Relationship Id="rId5" Type="http://schemas.openxmlformats.org/officeDocument/2006/relationships/image" Target="../media/image26.tif"/><Relationship Id="rId6" Type="http://schemas.openxmlformats.org/officeDocument/2006/relationships/image" Target="../media/image27.t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28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29.tif"/><Relationship Id="rId5" Type="http://schemas.openxmlformats.org/officeDocument/2006/relationships/image" Target="../media/image30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31.tif"/><Relationship Id="rId5" Type="http://schemas.openxmlformats.org/officeDocument/2006/relationships/image" Target="../media/image32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33.t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34.tif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35.tif"/><Relationship Id="rId5" Type="http://schemas.openxmlformats.org/officeDocument/2006/relationships/image" Target="../media/image36.tif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37.tif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38.tif"/><Relationship Id="rId5" Type="http://schemas.openxmlformats.org/officeDocument/2006/relationships/image" Target="../media/image39.tif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0.tif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1.tif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tif"/><Relationship Id="rId3" Type="http://schemas.openxmlformats.org/officeDocument/2006/relationships/image" Target="../media/image1.png"/><Relationship Id="rId4" Type="http://schemas.openxmlformats.org/officeDocument/2006/relationships/image" Target="../media/image1.gif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11.png"/><Relationship Id="rId5" Type="http://schemas.openxmlformats.org/officeDocument/2006/relationships/image" Target="../media/image43.tif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4.tif"/><Relationship Id="rId5" Type="http://schemas.openxmlformats.org/officeDocument/2006/relationships/image" Target="../media/image45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6.tif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7.tif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39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5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8.tif"/><Relationship Id="rId5" Type="http://schemas.openxmlformats.org/officeDocument/2006/relationships/image" Target="../media/image2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9.tif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50.tif"/><Relationship Id="rId5" Type="http://schemas.openxmlformats.org/officeDocument/2006/relationships/image" Target="../media/image51.tif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5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2.tif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1151466" y="1015098"/>
            <a:ext cx="10464801" cy="3302001"/>
          </a:xfrm>
          <a:prstGeom prst="rect">
            <a:avLst/>
          </a:prstGeom>
        </p:spPr>
        <p:txBody>
          <a:bodyPr/>
          <a:lstStyle/>
          <a:p>
            <a:pPr lvl="0" defTabSz="443991">
              <a:defRPr sz="1800"/>
            </a:pPr>
            <a:r>
              <a:rPr b="1" sz="8512">
                <a:solidFill>
                  <a:srgbClr val="164F86"/>
                </a:solidFill>
              </a:rPr>
              <a:t>SHIP: </a:t>
            </a:r>
            <a:endParaRPr b="1" sz="8512">
              <a:solidFill>
                <a:srgbClr val="164F86"/>
              </a:solidFill>
            </a:endParaRPr>
          </a:p>
          <a:p>
            <a:pPr lvl="0" defTabSz="443991">
              <a:defRPr sz="1800"/>
            </a:pPr>
            <a:r>
              <a:rPr b="1" sz="4332">
                <a:solidFill>
                  <a:srgbClr val="164F86"/>
                </a:solidFill>
              </a:rPr>
              <a:t>Search for HIdden Particles</a:t>
            </a:r>
            <a:endParaRPr b="1" sz="4332">
              <a:solidFill>
                <a:srgbClr val="164F86"/>
              </a:solidFill>
            </a:endParaRPr>
          </a:p>
          <a:p>
            <a:pPr lvl="0" defTabSz="443991">
              <a:defRPr sz="1800"/>
            </a:pPr>
            <a:r>
              <a:rPr b="1" sz="4712">
                <a:solidFill>
                  <a:srgbClr val="BD5B0C"/>
                </a:solidFill>
              </a:rPr>
              <a:t>A new experiment proposal at CERN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14781">
              <a:defRPr sz="1800"/>
            </a:pPr>
            <a:r>
              <a:rPr sz="2272"/>
              <a:t>Walter M. Bonivento</a:t>
            </a:r>
            <a:endParaRPr sz="2272"/>
          </a:p>
          <a:p>
            <a:pPr lvl="0" defTabSz="414781">
              <a:defRPr sz="1800"/>
            </a:pPr>
            <a:r>
              <a:rPr sz="2272"/>
              <a:t>INFN-Cagliari</a:t>
            </a:r>
            <a:endParaRPr sz="2272"/>
          </a:p>
          <a:p>
            <a:pPr lvl="0" defTabSz="414781">
              <a:defRPr sz="1800"/>
            </a:pPr>
            <a:r>
              <a:rPr b="1" sz="2272"/>
              <a:t>on behalf of the SHIP collaboration (40 institutions from &gt;10 countries)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92" name="Shape 192"/>
          <p:cNvSpPr/>
          <p:nvPr/>
        </p:nvSpPr>
        <p:spPr>
          <a:xfrm>
            <a:off x="1829240" y="7243233"/>
            <a:ext cx="910925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Universita’ di Roma2/TorVergata 18Nov2014</a:t>
            </a:r>
          </a:p>
        </p:txBody>
      </p:sp>
      <p:sp>
        <p:nvSpPr>
          <p:cNvPr id="193" name="Shape 193"/>
          <p:cNvSpPr/>
          <p:nvPr/>
        </p:nvSpPr>
        <p:spPr>
          <a:xfrm>
            <a:off x="3295414" y="6508113"/>
            <a:ext cx="64139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spcBef>
                <a:spcPts val="4200"/>
              </a:spcBef>
              <a:defRPr sz="1800"/>
            </a:pPr>
            <a:r>
              <a:rPr b="1" sz="3600" u="sng">
                <a:hlinkClick r:id="rId2" invalidUrl="" action="" tgtFrame="" tooltip="" history="1" highlightClick="0" endSnd="0"/>
              </a:rPr>
              <a:t>http://ship.web.cern.ch/ship/</a:t>
            </a:r>
            <a:r>
              <a:rPr b="1" sz="3600"/>
              <a:t>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68045">
              <a:spcBef>
                <a:spcPts val="2600"/>
              </a:spcBef>
              <a:defRPr b="0" sz="1800"/>
            </a:pPr>
            <a:endParaRPr b="1" sz="2268"/>
          </a:p>
          <a:p>
            <a:pPr lvl="0" defTabSz="368045">
              <a:spcBef>
                <a:spcPts val="2600"/>
              </a:spcBef>
              <a:defRPr b="0" sz="1800"/>
            </a:pPr>
            <a:endParaRPr b="1" sz="2268"/>
          </a:p>
          <a:p>
            <a:pPr lvl="0" defTabSz="368045">
              <a:spcBef>
                <a:spcPts val="2600"/>
              </a:spcBef>
              <a:defRPr b="0" sz="1800"/>
            </a:pPr>
            <a:endParaRPr b="1" sz="2268"/>
          </a:p>
          <a:p>
            <a:pPr lvl="0" defTabSz="368045">
              <a:spcBef>
                <a:spcPts val="2600"/>
              </a:spcBef>
              <a:defRPr b="0" sz="1800"/>
            </a:pPr>
            <a:endParaRPr b="1" sz="2268"/>
          </a:p>
          <a:p>
            <a:pPr lvl="0" defTabSz="368045">
              <a:spcBef>
                <a:spcPts val="2600"/>
              </a:spcBef>
              <a:defRPr b="0" sz="1800"/>
            </a:pPr>
            <a:r>
              <a:rPr b="1" sz="2268"/>
              <a:t>   </a:t>
            </a:r>
            <a:endParaRPr b="1" sz="2268"/>
          </a:p>
          <a:p>
            <a:pPr lvl="0" defTabSz="368045">
              <a:spcBef>
                <a:spcPts val="2600"/>
              </a:spcBef>
              <a:defRPr b="0" sz="1800"/>
            </a:pPr>
            <a:endParaRPr b="1" sz="2268"/>
          </a:p>
          <a:p>
            <a:pPr lvl="0" defTabSz="368045">
              <a:spcBef>
                <a:spcPts val="2600"/>
              </a:spcBef>
              <a:defRPr b="0" sz="1800"/>
            </a:pPr>
            <a:r>
              <a:rPr b="1" sz="2268"/>
              <a:t>                 renormalizable couplings</a:t>
            </a:r>
            <a:endParaRPr b="1" sz="2268"/>
          </a:p>
          <a:p>
            <a:pPr lvl="0" defTabSz="368045">
              <a:spcBef>
                <a:spcPts val="2600"/>
              </a:spcBef>
              <a:defRPr b="0" sz="1800"/>
            </a:pPr>
            <a:r>
              <a:rPr b="1" sz="2268"/>
              <a:t>+other of higher dimensions (e.g. axion-like portal)</a:t>
            </a:r>
            <a:endParaRPr b="1" sz="2268"/>
          </a:p>
          <a:p>
            <a:pPr lvl="0" defTabSz="368045">
              <a:spcBef>
                <a:spcPts val="2600"/>
              </a:spcBef>
              <a:defRPr b="0" sz="1800"/>
            </a:pPr>
            <a:r>
              <a:rPr b="1" sz="1637">
                <a:solidFill>
                  <a:srgbClr val="0B5D18"/>
                </a:solidFill>
              </a:rPr>
              <a:t>(stolen from A.Fradette, New Physics at the Intensity Frontier - Victoria, BC,Sept 2014)</a:t>
            </a:r>
            <a:endParaRPr b="1" sz="1637">
              <a:solidFill>
                <a:srgbClr val="0B5D18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285" name="Shape 28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8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289" name="Shape 28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29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5645"/>
            <a:ext cx="13004801" cy="568277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26763" y="889000"/>
            <a:ext cx="3270379" cy="9805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Why the Hidden Sector</a:t>
            </a:r>
          </a:p>
        </p:txBody>
      </p:sp>
      <p:sp>
        <p:nvSpPr>
          <p:cNvPr id="294" name="Shape 2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DM —&gt;hidden sector</a:t>
            </a:r>
            <a:endParaRPr b="1" sz="2772"/>
          </a:p>
          <a:p>
            <a:pPr lvl="0" defTabSz="449833">
              <a:spcBef>
                <a:spcPts val="3200"/>
              </a:spcBef>
              <a:defRPr b="0" sz="1800"/>
            </a:pPr>
            <a:r>
              <a:rPr b="1" sz="2772">
                <a:solidFill>
                  <a:srgbClr val="5F327C"/>
                </a:solidFill>
              </a:rPr>
              <a:t>	recent revival since HS may explain some astrophysical anomalies (e.g.  e+/e- increase with energy, 511keV line from galactic centre), interpreted in the context of DM;   the suggested mass range, from few  MeV to few GeV, with 𝝉&lt;1sec and 𝝉&gt;100ns, is peculiar for fixed-target experiments</a:t>
            </a:r>
            <a:endParaRPr b="1" sz="2772">
              <a:solidFill>
                <a:srgbClr val="5F327C"/>
              </a:solidFill>
            </a:endParaRPr>
          </a:p>
          <a:p>
            <a:pPr lvl="0" defTabSz="449833">
              <a:spcBef>
                <a:spcPts val="3200"/>
              </a:spcBef>
              <a:defRPr b="0" sz="1800"/>
            </a:pPr>
            <a:r>
              <a:rPr b="1" sz="2772">
                <a:solidFill>
                  <a:srgbClr val="924607"/>
                </a:solidFill>
              </a:rPr>
              <a:t>also a generic feature of many BSM models —&gt; in this context the widest parameter space explored, the better!</a:t>
            </a:r>
            <a:endParaRPr b="1" sz="2772">
              <a:solidFill>
                <a:srgbClr val="924607"/>
              </a:solidFill>
            </a:endParaRPr>
          </a:p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even in the SM some of the matter fields are un-charged under one of more of the color  and ew gauge group —&gt; another sector would  not be particularly exotic from this point of view (PhysRevD80.095024)</a:t>
            </a:r>
          </a:p>
        </p:txBody>
      </p:sp>
      <p:sp>
        <p:nvSpPr>
          <p:cNvPr id="295" name="Shape 29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299" name="Shape 29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A different way to search for NP!</a:t>
            </a:r>
          </a:p>
        </p:txBody>
      </p:sp>
      <p:sp>
        <p:nvSpPr>
          <p:cNvPr id="302" name="Shape 3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endParaRPr b="1" sz="3600"/>
          </a:p>
          <a:p>
            <a:pPr lvl="0">
              <a:defRPr b="0" sz="1800"/>
            </a:pPr>
            <a:r>
              <a:rPr b="1" sz="3600">
                <a:solidFill>
                  <a:srgbClr val="0B5D18"/>
                </a:solidFill>
              </a:rPr>
              <a:t>HS is yet another different way!</a:t>
            </a:r>
            <a:endParaRPr b="1" sz="3600">
              <a:solidFill>
                <a:srgbClr val="0B5D18"/>
              </a:solidFill>
            </a:endParaRPr>
          </a:p>
          <a:p>
            <a:pPr lvl="0">
              <a:defRPr b="0" sz="1800"/>
            </a:pPr>
            <a:r>
              <a:rPr b="1" sz="3600">
                <a:solidFill>
                  <a:srgbClr val="5F327C"/>
                </a:solidFill>
              </a:rPr>
              <a:t>NB: a very popular subject among theorists, indeed every day on the arXiv there is at least one new paper on HS posted!</a:t>
            </a:r>
          </a:p>
        </p:txBody>
      </p:sp>
      <p:sp>
        <p:nvSpPr>
          <p:cNvPr id="303" name="Shape 3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0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hape 306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307" name="Shape 307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308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8740" y="2928526"/>
            <a:ext cx="8445501" cy="1279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Neutrino portal</a:t>
            </a:r>
          </a:p>
        </p:txBody>
      </p:sp>
      <p:sp>
        <p:nvSpPr>
          <p:cNvPr id="311" name="Shape 3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31622">
              <a:defRPr sz="7280"/>
            </a:pPr>
          </a:p>
        </p:txBody>
      </p:sp>
      <p:sp>
        <p:nvSpPr>
          <p:cNvPr id="314" name="Shape 3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5" name="Shape 3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1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319" name="Shape 31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32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4199" y="810152"/>
            <a:ext cx="11998608" cy="8234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 lvl="0">
              <a:defRPr sz="1800"/>
            </a:pPr>
            <a:r>
              <a:rPr sz="7280"/>
              <a:t>The 𝛎MSM and its variants</a:t>
            </a:r>
          </a:p>
        </p:txBody>
      </p:sp>
      <p:sp>
        <p:nvSpPr>
          <p:cNvPr id="323" name="Shape 323"/>
          <p:cNvSpPr/>
          <p:nvPr>
            <p:ph type="body" idx="1"/>
          </p:nvPr>
        </p:nvSpPr>
        <p:spPr>
          <a:xfrm>
            <a:off x="448897" y="2455381"/>
            <a:ext cx="7414723" cy="6286501"/>
          </a:xfrm>
          <a:prstGeom prst="rect">
            <a:avLst/>
          </a:prstGeom>
        </p:spPr>
        <p:txBody>
          <a:bodyPr/>
          <a:lstStyle/>
          <a:p>
            <a:pPr lvl="0" defTabSz="391414">
              <a:spcBef>
                <a:spcPts val="2100"/>
              </a:spcBef>
              <a:defRPr b="0" sz="1800"/>
            </a:pPr>
            <a:r>
              <a:rPr b="1" sz="2412">
                <a:solidFill>
                  <a:srgbClr val="054109"/>
                </a:solidFill>
              </a:rPr>
              <a:t>3 Majorana (HNL) partners of ordinary 𝛎, with M</a:t>
            </a:r>
            <a:r>
              <a:rPr b="1" baseline="-5999" sz="2412">
                <a:solidFill>
                  <a:srgbClr val="054109"/>
                </a:solidFill>
              </a:rPr>
              <a:t>N</a:t>
            </a:r>
            <a:r>
              <a:rPr b="1" sz="2412">
                <a:solidFill>
                  <a:srgbClr val="054109"/>
                </a:solidFill>
              </a:rPr>
              <a:t>&lt;M</a:t>
            </a:r>
            <a:r>
              <a:rPr b="1" baseline="-5999" sz="2412">
                <a:solidFill>
                  <a:srgbClr val="054109"/>
                </a:solidFill>
              </a:rPr>
              <a:t>W</a:t>
            </a:r>
            <a:endParaRPr b="1" sz="2412">
              <a:solidFill>
                <a:srgbClr val="054109"/>
              </a:solidFill>
            </a:endParaRPr>
          </a:p>
          <a:p>
            <a:pPr lvl="0" defTabSz="391414">
              <a:spcBef>
                <a:spcPts val="2100"/>
              </a:spcBef>
              <a:defRPr b="0" sz="1800"/>
            </a:pPr>
            <a:r>
              <a:rPr b="1" sz="2412">
                <a:solidFill>
                  <a:srgbClr val="0365C0"/>
                </a:solidFill>
              </a:rPr>
              <a:t>In a peculiar parameter space (N</a:t>
            </a:r>
            <a:r>
              <a:rPr b="1" baseline="-5999" sz="2412">
                <a:solidFill>
                  <a:srgbClr val="0365C0"/>
                </a:solidFill>
              </a:rPr>
              <a:t>2</a:t>
            </a:r>
            <a:r>
              <a:rPr b="1" sz="2412">
                <a:solidFill>
                  <a:srgbClr val="0365C0"/>
                </a:solidFill>
              </a:rPr>
              <a:t> and  N</a:t>
            </a:r>
            <a:r>
              <a:rPr b="1" baseline="-5999" sz="2412">
                <a:solidFill>
                  <a:srgbClr val="0365C0"/>
                </a:solidFill>
              </a:rPr>
              <a:t>3</a:t>
            </a:r>
            <a:r>
              <a:rPr b="1" sz="2412">
                <a:solidFill>
                  <a:srgbClr val="0365C0"/>
                </a:solidFill>
              </a:rPr>
              <a:t> almost degenerate in mass and with m=O(GeV) and N</a:t>
            </a:r>
            <a:r>
              <a:rPr b="1" baseline="-5999" sz="2412">
                <a:solidFill>
                  <a:srgbClr val="0365C0"/>
                </a:solidFill>
              </a:rPr>
              <a:t>1</a:t>
            </a:r>
            <a:r>
              <a:rPr b="1" sz="2412">
                <a:solidFill>
                  <a:srgbClr val="0365C0"/>
                </a:solidFill>
              </a:rPr>
              <a:t> decoupled with m=O(keV) ),  𝜈MSM explains: </a:t>
            </a:r>
            <a:endParaRPr b="1" sz="2412">
              <a:solidFill>
                <a:srgbClr val="0365C0"/>
              </a:solidFill>
            </a:endParaRPr>
          </a:p>
          <a:p>
            <a:pPr lvl="0" defTabSz="391414">
              <a:spcBef>
                <a:spcPts val="2100"/>
              </a:spcBef>
              <a:defRPr b="0" sz="1800"/>
            </a:pPr>
            <a:r>
              <a:rPr b="1" sz="2412">
                <a:solidFill>
                  <a:srgbClr val="0365C0"/>
                </a:solidFill>
              </a:rPr>
              <a:t>neutrino masses (see-saw), baryogenesis (</a:t>
            </a:r>
            <a:r>
              <a:rPr b="1" sz="2412">
                <a:solidFill>
                  <a:srgbClr val="002452"/>
                </a:solidFill>
              </a:rPr>
              <a:t>via lepto-genesis</a:t>
            </a:r>
            <a:r>
              <a:rPr b="1" sz="2412">
                <a:solidFill>
                  <a:srgbClr val="0365C0"/>
                </a:solidFill>
              </a:rPr>
              <a:t>) and DM (N</a:t>
            </a:r>
            <a:r>
              <a:rPr b="1" baseline="-5999" sz="2412">
                <a:solidFill>
                  <a:srgbClr val="0365C0"/>
                </a:solidFill>
              </a:rPr>
              <a:t>1</a:t>
            </a:r>
            <a:r>
              <a:rPr b="1" sz="2412">
                <a:solidFill>
                  <a:srgbClr val="0365C0"/>
                </a:solidFill>
              </a:rPr>
              <a:t>)! (but most probably DM has to be generated outside the  𝜈MSM, by e.g. the decay of an inflaton—&gt;see Higgs portal)</a:t>
            </a:r>
            <a:endParaRPr b="1" sz="2412">
              <a:solidFill>
                <a:srgbClr val="0365C0"/>
              </a:solidFill>
            </a:endParaRPr>
          </a:p>
          <a:p>
            <a:pPr lvl="0" defTabSz="391414">
              <a:spcBef>
                <a:spcPts val="2100"/>
              </a:spcBef>
              <a:defRPr b="0" sz="1800"/>
            </a:pPr>
            <a:r>
              <a:rPr b="1" sz="2412">
                <a:solidFill>
                  <a:srgbClr val="0B5D18"/>
                </a:solidFill>
              </a:rPr>
              <a:t>No hierarchy problem (if also the inflaton or the NP yielding N1 has mass below EW scale)</a:t>
            </a:r>
            <a:endParaRPr b="1" sz="2412">
              <a:solidFill>
                <a:srgbClr val="0B5D18"/>
              </a:solidFill>
            </a:endParaRPr>
          </a:p>
          <a:p>
            <a:pPr lvl="0" defTabSz="391414">
              <a:spcBef>
                <a:spcPts val="2100"/>
              </a:spcBef>
              <a:defRPr b="0" sz="1800"/>
            </a:pPr>
            <a:r>
              <a:rPr b="1" sz="2412">
                <a:solidFill>
                  <a:srgbClr val="570706"/>
                </a:solidFill>
              </a:rPr>
              <a:t>Naturalness of the above parameter space  comes from a U(1) lepton symmetry, broken at 10</a:t>
            </a:r>
            <a:r>
              <a:rPr b="1" baseline="31999" sz="2412">
                <a:solidFill>
                  <a:srgbClr val="570706"/>
                </a:solidFill>
              </a:rPr>
              <a:t>-4 </a:t>
            </a:r>
            <a:r>
              <a:rPr b="1" sz="2412">
                <a:solidFill>
                  <a:srgbClr val="570706"/>
                </a:solidFill>
              </a:rPr>
              <a:t>level.</a:t>
            </a:r>
          </a:p>
        </p:txBody>
      </p:sp>
      <p:sp>
        <p:nvSpPr>
          <p:cNvPr id="324" name="Shape 3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2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328" name="Shape 328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32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54302" y="3083278"/>
            <a:ext cx="5015699" cy="358704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7654413" y="7150099"/>
            <a:ext cx="5131520" cy="866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defRPr sz="1800"/>
            </a:pPr>
            <a:r>
              <a:rPr sz="2000">
                <a:solidFill>
                  <a:srgbClr val="7B1979"/>
                </a:solidFill>
                <a:latin typeface="Symbol"/>
                <a:ea typeface="Symbol"/>
                <a:cs typeface="Symbol"/>
                <a:sym typeface="Symbol"/>
              </a:rPr>
              <a:t>ν</a:t>
            </a:r>
            <a:r>
              <a:rPr b="1" i="1" sz="2000">
                <a:solidFill>
                  <a:srgbClr val="7B1979"/>
                </a:solidFill>
                <a:latin typeface="Arial"/>
                <a:ea typeface="Arial"/>
                <a:cs typeface="Arial"/>
                <a:sym typeface="Arial"/>
              </a:rPr>
              <a:t>MSM</a:t>
            </a:r>
            <a:r>
              <a:rPr b="1" i="1" sz="16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1" sz="1600">
                <a:latin typeface="Arial"/>
                <a:ea typeface="Arial"/>
                <a:cs typeface="Arial"/>
                <a:sym typeface="Arial"/>
              </a:rPr>
              <a:t>T.Asaka, M.Shaposhnikov PL </a:t>
            </a:r>
            <a:r>
              <a:rPr b="1" i="1" sz="1600">
                <a:latin typeface="Arial"/>
                <a:ea typeface="Arial"/>
                <a:cs typeface="Arial"/>
                <a:sym typeface="Arial"/>
              </a:rPr>
              <a:t>B620 </a:t>
            </a:r>
            <a:r>
              <a:rPr i="1" sz="1600">
                <a:latin typeface="Arial"/>
                <a:ea typeface="Arial"/>
                <a:cs typeface="Arial"/>
                <a:sym typeface="Arial"/>
              </a:rPr>
              <a:t>(2005) 17</a:t>
            </a:r>
            <a:endParaRPr i="1" sz="16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/>
            </a:pPr>
            <a:r>
              <a:rPr i="1" sz="1600">
                <a:latin typeface="Arial"/>
                <a:ea typeface="Arial"/>
                <a:cs typeface="Arial"/>
                <a:sym typeface="Arial"/>
              </a:rPr>
              <a:t>M.Shaposhnikov Nucl. Phys. B763 (2007) 49</a:t>
            </a:r>
            <a:endParaRPr b="1" i="1"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body" idx="1"/>
          </p:nvPr>
        </p:nvSpPr>
        <p:spPr>
          <a:xfrm>
            <a:off x="952500" y="2603500"/>
            <a:ext cx="6305432" cy="6286500"/>
          </a:xfrm>
          <a:prstGeom prst="rect">
            <a:avLst/>
          </a:prstGeom>
        </p:spPr>
        <p:txBody>
          <a:bodyPr/>
          <a:lstStyle/>
          <a:p>
            <a:pPr lvl="0" defTabSz="368045">
              <a:spcBef>
                <a:spcPts val="2000"/>
              </a:spcBef>
              <a:defRPr b="0" sz="1800"/>
            </a:pPr>
            <a:r>
              <a:rPr b="1" sz="2268">
                <a:solidFill>
                  <a:srgbClr val="0365C0"/>
                </a:solidFill>
              </a:rPr>
              <a:t>Interaction with the Higgs </a:t>
            </a:r>
            <a:r>
              <a:rPr b="1" sz="2268">
                <a:solidFill>
                  <a:srgbClr val="0B5D18"/>
                </a:solidFill>
              </a:rPr>
              <a:t> v.e.v. —&gt;mixing with active  neutrinos with U </a:t>
            </a:r>
            <a:r>
              <a:rPr b="1" baseline="31999" sz="2268">
                <a:solidFill>
                  <a:srgbClr val="0B5D18"/>
                </a:solidFill>
              </a:rPr>
              <a:t>2</a:t>
            </a:r>
            <a:endParaRPr b="1" baseline="31999" sz="2268">
              <a:solidFill>
                <a:srgbClr val="0B5D18"/>
              </a:solidFill>
            </a:endParaRPr>
          </a:p>
          <a:p>
            <a:pPr lvl="0" defTabSz="368045">
              <a:spcBef>
                <a:spcPts val="2000"/>
              </a:spcBef>
              <a:defRPr b="0" sz="1800"/>
            </a:pPr>
            <a:r>
              <a:rPr b="1" sz="2268">
                <a:solidFill>
                  <a:srgbClr val="0B5D18"/>
                </a:solidFill>
              </a:rPr>
              <a:t>in the </a:t>
            </a:r>
            <a:r>
              <a:rPr b="1" sz="2268">
                <a:solidFill>
                  <a:srgbClr val="0365C0"/>
                </a:solidFill>
              </a:rPr>
              <a:t> νMSM strong limitations in the parameter space (U</a:t>
            </a:r>
            <a:r>
              <a:rPr b="1" baseline="31999" sz="2268">
                <a:solidFill>
                  <a:srgbClr val="0365C0"/>
                </a:solidFill>
              </a:rPr>
              <a:t>2</a:t>
            </a:r>
            <a:r>
              <a:rPr b="1" sz="2268">
                <a:solidFill>
                  <a:srgbClr val="0365C0"/>
                </a:solidFill>
              </a:rPr>
              <a:t>,m)</a:t>
            </a:r>
            <a:endParaRPr b="1" sz="2268">
              <a:solidFill>
                <a:srgbClr val="0365C0"/>
              </a:solidFill>
            </a:endParaRPr>
          </a:p>
          <a:p>
            <a:pPr lvl="0" defTabSz="368045">
              <a:spcBef>
                <a:spcPts val="2000"/>
              </a:spcBef>
              <a:defRPr b="0" sz="1800"/>
            </a:pPr>
            <a:r>
              <a:rPr b="1" sz="2268">
                <a:solidFill>
                  <a:srgbClr val="0365C0"/>
                </a:solidFill>
              </a:rPr>
              <a:t>a lot of HNL searches in the past but, for m&gt;m</a:t>
            </a:r>
            <a:r>
              <a:rPr b="1" baseline="-5999" sz="2268">
                <a:solidFill>
                  <a:srgbClr val="0365C0"/>
                </a:solidFill>
              </a:rPr>
              <a:t>K</a:t>
            </a:r>
            <a:r>
              <a:rPr b="1" sz="2268">
                <a:solidFill>
                  <a:srgbClr val="0365C0"/>
                </a:solidFill>
              </a:rPr>
              <a:t>, with a sensitivity </a:t>
            </a:r>
            <a:r>
              <a:rPr b="1" sz="2268">
                <a:solidFill>
                  <a:srgbClr val="5F327C"/>
                </a:solidFill>
              </a:rPr>
              <a:t>not of cosmological interest </a:t>
            </a:r>
            <a:r>
              <a:rPr b="1" sz="2268">
                <a:solidFill>
                  <a:srgbClr val="0365C0"/>
                </a:solidFill>
              </a:rPr>
              <a:t>(e.g.  LHCb with  B decays  obtained  U</a:t>
            </a:r>
            <a:r>
              <a:rPr b="1" baseline="31999" sz="2268">
                <a:solidFill>
                  <a:srgbClr val="0365C0"/>
                </a:solidFill>
              </a:rPr>
              <a:t>2</a:t>
            </a:r>
            <a:r>
              <a:rPr b="1" sz="2268">
                <a:solidFill>
                  <a:srgbClr val="0365C0"/>
                </a:solidFill>
              </a:rPr>
              <a:t>≈10</a:t>
            </a:r>
            <a:r>
              <a:rPr b="1" baseline="31999" sz="2268">
                <a:solidFill>
                  <a:srgbClr val="0365C0"/>
                </a:solidFill>
              </a:rPr>
              <a:t>-4</a:t>
            </a:r>
            <a:r>
              <a:rPr b="1" sz="2268">
                <a:solidFill>
                  <a:srgbClr val="0365C0"/>
                </a:solidFill>
              </a:rPr>
              <a:t>, arXiv:1401.5361)</a:t>
            </a:r>
            <a:endParaRPr b="1" sz="2268">
              <a:solidFill>
                <a:srgbClr val="0365C0"/>
              </a:solidFill>
            </a:endParaRPr>
          </a:p>
          <a:p>
            <a:pPr lvl="0" defTabSz="368045">
              <a:spcBef>
                <a:spcPts val="2000"/>
              </a:spcBef>
              <a:defRPr b="0" sz="1800"/>
            </a:pPr>
            <a:r>
              <a:rPr b="1" sz="2268">
                <a:solidFill>
                  <a:srgbClr val="0365C0"/>
                </a:solidFill>
              </a:rPr>
              <a:t>this proposal: </a:t>
            </a:r>
            <a:r>
              <a:rPr b="1" sz="2268">
                <a:solidFill>
                  <a:srgbClr val="B36AE2"/>
                </a:solidFill>
              </a:rPr>
              <a:t>search in D meson decays   (produced with high statistics in fixed target  p collisions at  400 GeV )</a:t>
            </a:r>
            <a:endParaRPr b="1" sz="2268">
              <a:solidFill>
                <a:srgbClr val="B36AE2"/>
              </a:solidFill>
            </a:endParaRPr>
          </a:p>
          <a:p>
            <a:pPr lvl="0" defTabSz="368045">
              <a:spcBef>
                <a:spcPts val="2000"/>
              </a:spcBef>
              <a:defRPr b="0" sz="1800"/>
            </a:pPr>
            <a:r>
              <a:rPr b="1" sz="2268">
                <a:solidFill>
                  <a:srgbClr val="0365C0"/>
                </a:solidFill>
              </a:rPr>
              <a:t>Taking into account the existing beams and those possibly existing in the near future, this is the best experiment to problem the cosmologically interesting region</a:t>
            </a:r>
          </a:p>
        </p:txBody>
      </p:sp>
      <p:sp>
        <p:nvSpPr>
          <p:cNvPr id="333" name="Shape 3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3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337" name="Shape 337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33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03480" y="6892442"/>
            <a:ext cx="5233273" cy="172641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952500" y="444499"/>
            <a:ext cx="11099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 N</a:t>
            </a:r>
            <a:r>
              <a:rPr baseline="-5999" sz="8000"/>
              <a:t>2,3 </a:t>
            </a:r>
            <a:r>
              <a:rPr sz="8000"/>
              <a:t>production</a:t>
            </a:r>
          </a:p>
        </p:txBody>
      </p:sp>
      <p:pic>
        <p:nvPicPr>
          <p:cNvPr id="34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55133" y="2950746"/>
            <a:ext cx="5381911" cy="345464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8019592" y="2406649"/>
            <a:ext cx="34680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inverted mass hyerarchy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N</a:t>
            </a:r>
            <a:r>
              <a:rPr baseline="-5999" sz="8000"/>
              <a:t>2,3 </a:t>
            </a:r>
            <a:r>
              <a:rPr sz="8000"/>
              <a:t>decays</a:t>
            </a:r>
          </a:p>
        </p:txBody>
      </p:sp>
      <p:sp>
        <p:nvSpPr>
          <p:cNvPr id="344" name="Shape 344"/>
          <p:cNvSpPr/>
          <p:nvPr>
            <p:ph type="body" idx="1"/>
          </p:nvPr>
        </p:nvSpPr>
        <p:spPr>
          <a:xfrm>
            <a:off x="597015" y="2332127"/>
            <a:ext cx="5988326" cy="4413960"/>
          </a:xfrm>
          <a:prstGeom prst="rect">
            <a:avLst/>
          </a:prstGeom>
        </p:spPr>
        <p:txBody>
          <a:bodyPr/>
          <a:lstStyle/>
          <a:p>
            <a:pPr lvl="0" defTabSz="350520">
              <a:spcBef>
                <a:spcPts val="2500"/>
              </a:spcBef>
              <a:defRPr b="0" sz="1800"/>
            </a:pPr>
            <a:r>
              <a:rPr b="1" sz="2160"/>
              <a:t>Very weak  HNL-active ν  —&gt;N</a:t>
            </a:r>
            <a:r>
              <a:rPr b="1" baseline="-5999" sz="2160"/>
              <a:t>2,3</a:t>
            </a:r>
            <a:r>
              <a:rPr b="1" sz="2160"/>
              <a:t> have very long life-time </a:t>
            </a:r>
            <a:endParaRPr b="1" sz="2160"/>
          </a:p>
          <a:p>
            <a:pPr lvl="1" indent="137160" defTabSz="350520">
              <a:spcBef>
                <a:spcPts val="2500"/>
              </a:spcBef>
              <a:defRPr b="0" sz="1800"/>
            </a:pPr>
            <a:r>
              <a:rPr b="1" sz="2160"/>
              <a:t>decay paths of O(km)!: for    U</a:t>
            </a:r>
            <a:r>
              <a:rPr b="1" baseline="31999" sz="2160"/>
              <a:t>2</a:t>
            </a:r>
            <a:r>
              <a:rPr b="1" baseline="-5999" sz="2160"/>
              <a:t>μ</a:t>
            </a:r>
            <a:r>
              <a:rPr b="1" sz="2160"/>
              <a:t>=10</a:t>
            </a:r>
            <a:r>
              <a:rPr b="1" baseline="31999" sz="2160"/>
              <a:t>-7</a:t>
            </a:r>
            <a:r>
              <a:rPr b="1" sz="2160"/>
              <a:t>, τ</a:t>
            </a:r>
            <a:r>
              <a:rPr b="1" baseline="-5999" sz="2160"/>
              <a:t>N </a:t>
            </a:r>
            <a:r>
              <a:rPr b="1" sz="2160"/>
              <a:t>=1.8x10</a:t>
            </a:r>
            <a:r>
              <a:rPr b="1" baseline="31999" sz="2160"/>
              <a:t>-5</a:t>
            </a:r>
            <a:r>
              <a:rPr b="1" sz="2160"/>
              <a:t>s </a:t>
            </a:r>
            <a:endParaRPr b="1" sz="2160"/>
          </a:p>
          <a:p>
            <a:pPr lvl="0" defTabSz="350520">
              <a:spcBef>
                <a:spcPts val="2500"/>
              </a:spcBef>
              <a:defRPr b="0" sz="1800"/>
            </a:pPr>
            <a:r>
              <a:rPr b="1" sz="2160"/>
              <a:t>Various decay modes : the  BR’s depend on flavor mixing  </a:t>
            </a:r>
            <a:endParaRPr b="1" sz="2160"/>
          </a:p>
          <a:p>
            <a:pPr lvl="0" defTabSz="350520">
              <a:spcBef>
                <a:spcPts val="2500"/>
              </a:spcBef>
              <a:defRPr b="0" sz="1800"/>
            </a:pPr>
            <a:r>
              <a:rPr b="1" sz="2160"/>
              <a:t>The probability that   N</a:t>
            </a:r>
            <a:r>
              <a:rPr b="1" baseline="-5999" sz="2100"/>
              <a:t>2,3</a:t>
            </a:r>
            <a:r>
              <a:rPr b="1" sz="2160"/>
              <a:t> decays within the  fiducial volume of the experiment  </a:t>
            </a:r>
            <a:r>
              <a:rPr b="1" sz="4140"/>
              <a:t>∝</a:t>
            </a:r>
            <a:r>
              <a:rPr b="1" sz="2160"/>
              <a:t>U</a:t>
            </a:r>
            <a:r>
              <a:rPr b="1" baseline="-5999" sz="2160"/>
              <a:t>μ</a:t>
            </a:r>
            <a:r>
              <a:rPr b="1" baseline="31999" sz="2160"/>
              <a:t>2</a:t>
            </a:r>
            <a:r>
              <a:rPr b="1" sz="2160"/>
              <a:t>                —&gt; number of events  </a:t>
            </a:r>
            <a:r>
              <a:rPr b="1" sz="4140"/>
              <a:t>∝</a:t>
            </a:r>
            <a:r>
              <a:rPr b="1" sz="2160"/>
              <a:t>U</a:t>
            </a:r>
            <a:r>
              <a:rPr b="1" baseline="-5999" sz="2160"/>
              <a:t>μ</a:t>
            </a:r>
            <a:r>
              <a:rPr b="1" baseline="31999" sz="2160"/>
              <a:t>4</a:t>
            </a:r>
          </a:p>
        </p:txBody>
      </p:sp>
      <p:sp>
        <p:nvSpPr>
          <p:cNvPr id="345" name="Shape 3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349" name="Shape 34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35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9733" y="2209886"/>
            <a:ext cx="4538256" cy="3086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05233" y="5439833"/>
            <a:ext cx="4038601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4105" y="6906683"/>
            <a:ext cx="3429001" cy="2108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/>
        </p:nvSpPr>
        <p:spPr>
          <a:xfrm flipV="1">
            <a:off x="6442698" y="3447653"/>
            <a:ext cx="3513029" cy="632936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SHIP sensitivity to HNL</a:t>
            </a:r>
          </a:p>
        </p:txBody>
      </p:sp>
      <p:sp>
        <p:nvSpPr>
          <p:cNvPr id="356" name="Shape 3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spcBef>
                <a:spcPts val="1200"/>
              </a:spcBef>
              <a:defRPr b="0" sz="1800"/>
            </a:pPr>
            <a:r>
              <a:rPr b="1" sz="2400"/>
              <a:t>SHIP will scan most of the cosmologically allowed region below the charm mass</a:t>
            </a:r>
            <a:endParaRPr b="1" sz="1200"/>
          </a:p>
          <a:p>
            <a:pPr lvl="0" defTabSz="457200">
              <a:spcBef>
                <a:spcPts val="1200"/>
              </a:spcBef>
              <a:defRPr b="0" sz="1800"/>
            </a:pPr>
            <a:r>
              <a:rPr b="1" sz="2400"/>
              <a:t>Reaching the see-saw limit would require increase of the SPS intensity by an order of magnitude (does not currently seem realistic)</a:t>
            </a:r>
            <a:endParaRPr b="1" sz="2400"/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357" name="Shape 3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5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361" name="Shape 361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36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6760" y="5227771"/>
            <a:ext cx="8877301" cy="346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 lvl="0">
              <a:defRPr sz="1800"/>
            </a:pPr>
            <a:r>
              <a:rPr sz="6880"/>
              <a:t>How to go to higher masses</a:t>
            </a:r>
          </a:p>
        </p:txBody>
      </p:sp>
      <p:sp>
        <p:nvSpPr>
          <p:cNvPr id="365" name="Shape 365"/>
          <p:cNvSpPr/>
          <p:nvPr>
            <p:ph type="body" idx="1"/>
          </p:nvPr>
        </p:nvSpPr>
        <p:spPr>
          <a:xfrm>
            <a:off x="669786" y="2226549"/>
            <a:ext cx="11099801" cy="6286501"/>
          </a:xfrm>
          <a:prstGeom prst="rect">
            <a:avLst/>
          </a:prstGeom>
        </p:spPr>
        <p:txBody>
          <a:bodyPr/>
          <a:lstStyle/>
          <a:p>
            <a:pPr lvl="0" defTabSz="429768">
              <a:spcBef>
                <a:spcPts val="1100"/>
              </a:spcBef>
              <a:defRPr b="0" sz="1800"/>
            </a:pPr>
            <a:r>
              <a:rPr b="1" sz="2256"/>
              <a:t>Use processes Z—&gt;Nν with N—&gt;lepton + 2 jets</a:t>
            </a:r>
            <a:br>
              <a:rPr b="1" sz="2256"/>
            </a:br>
            <a:r>
              <a:rPr b="1" sz="2256"/>
              <a:t>BR(Z —&gt;νN) ≅ BR(Z—&gt;νν)×U</a:t>
            </a:r>
            <a:r>
              <a:rPr b="1" baseline="43218" sz="1504"/>
              <a:t>2</a:t>
            </a:r>
            <a:r>
              <a:rPr b="1" sz="2256"/>
              <a:t>, Γ</a:t>
            </a:r>
            <a:r>
              <a:rPr b="1" baseline="-46542" sz="1504"/>
              <a:t>N </a:t>
            </a:r>
            <a:r>
              <a:rPr b="1" sz="2256"/>
              <a:t>≅ G</a:t>
            </a:r>
            <a:r>
              <a:rPr b="1" baseline="-46542" sz="1504"/>
              <a:t>F</a:t>
            </a:r>
            <a:r>
              <a:rPr b="1" baseline="43218" sz="1504"/>
              <a:t>2</a:t>
            </a:r>
            <a:r>
              <a:rPr b="1" sz="2256"/>
              <a:t>×M</a:t>
            </a:r>
            <a:r>
              <a:rPr b="1" baseline="-46542" sz="1504"/>
              <a:t>N</a:t>
            </a:r>
            <a:r>
              <a:rPr b="1" baseline="43218" sz="1504"/>
              <a:t>5</a:t>
            </a:r>
            <a:r>
              <a:rPr b="1" sz="2256"/>
              <a:t>×U</a:t>
            </a:r>
            <a:r>
              <a:rPr b="1" baseline="43218" sz="1504"/>
              <a:t>2</a:t>
            </a:r>
            <a:r>
              <a:rPr b="1" sz="2256"/>
              <a:t>×N</a:t>
            </a:r>
            <a:r>
              <a:rPr b="1" baseline="-46542" sz="1504"/>
              <a:t>decay channels </a:t>
            </a:r>
            <a:r>
              <a:rPr b="1" sz="2256"/>
              <a:t>/ 192π</a:t>
            </a:r>
            <a:r>
              <a:rPr b="1" baseline="43218" sz="1504"/>
              <a:t>3</a:t>
            </a:r>
            <a:endParaRPr b="1" sz="1128"/>
          </a:p>
          <a:p>
            <a:pPr lvl="0" defTabSz="429768">
              <a:spcBef>
                <a:spcPts val="1100"/>
              </a:spcBef>
              <a:defRPr b="0" sz="1800"/>
            </a:pPr>
            <a:r>
              <a:rPr b="1" sz="2256"/>
              <a:t>Assuming data sample of 10</a:t>
            </a:r>
            <a:r>
              <a:rPr b="1" baseline="43218" sz="1504"/>
              <a:t>12 </a:t>
            </a:r>
            <a:r>
              <a:rPr b="1" sz="2256"/>
              <a:t>Z decays one can reach very</a:t>
            </a:r>
            <a:endParaRPr b="1" sz="1128"/>
          </a:p>
          <a:p>
            <a:pPr lvl="0" defTabSz="429768">
              <a:spcBef>
                <a:spcPts val="1100"/>
              </a:spcBef>
              <a:defRPr b="0" sz="1800"/>
            </a:pPr>
            <a:r>
              <a:rPr b="1" sz="2256"/>
              <a:t>interesting sensitivity for M</a:t>
            </a:r>
            <a:r>
              <a:rPr b="1" baseline="-46542" sz="1504"/>
              <a:t>N </a:t>
            </a:r>
            <a:r>
              <a:rPr b="1" sz="2256"/>
              <a:t>&gt; 10 GeV</a:t>
            </a:r>
            <a:endParaRPr b="1" sz="1128"/>
          </a:p>
          <a:p>
            <a:pPr lvl="0" defTabSz="429768">
              <a:spcBef>
                <a:spcPts val="1100"/>
              </a:spcBef>
              <a:defRPr b="0" sz="1800"/>
            </a:pPr>
            <a:r>
              <a:rPr b="1" sz="2256"/>
              <a:t>Expected sensitivity of FCCin e</a:t>
            </a:r>
            <a:r>
              <a:rPr b="1" baseline="43218" sz="1504"/>
              <a:t>+</a:t>
            </a:r>
            <a:r>
              <a:rPr b="1" sz="2256"/>
              <a:t>e</a:t>
            </a:r>
            <a:r>
              <a:rPr b="1" baseline="43218" sz="1504"/>
              <a:t>- </a:t>
            </a:r>
            <a:r>
              <a:rPr b="1" sz="2256"/>
              <a:t>mode,</a:t>
            </a:r>
            <a:endParaRPr b="1" sz="2256"/>
          </a:p>
          <a:p>
            <a:pPr lvl="0" defTabSz="429768">
              <a:spcBef>
                <a:spcPts val="1100"/>
              </a:spcBef>
              <a:defRPr b="0" sz="1800"/>
            </a:pPr>
            <a:r>
              <a:rPr b="1" sz="2256"/>
              <a:t> assuming zero background</a:t>
            </a:r>
            <a:endParaRPr b="1" sz="2256"/>
          </a:p>
          <a:p>
            <a:pPr lvl="0" defTabSz="429768">
              <a:spcBef>
                <a:spcPts val="1100"/>
              </a:spcBef>
              <a:defRPr b="0" sz="1800"/>
            </a:pPr>
            <a:endParaRPr i="1" sz="2256">
              <a:latin typeface="Arial"/>
              <a:ea typeface="Arial"/>
              <a:cs typeface="Arial"/>
              <a:sym typeface="Arial"/>
            </a:endParaRPr>
          </a:p>
          <a:p>
            <a:pPr lvl="0" defTabSz="429768">
              <a:spcBef>
                <a:spcPts val="1100"/>
              </a:spcBef>
              <a:defRPr b="0" sz="1800"/>
            </a:pPr>
            <a:endParaRPr i="1" sz="2256">
              <a:latin typeface="Arial"/>
              <a:ea typeface="Arial"/>
              <a:cs typeface="Arial"/>
              <a:sym typeface="Arial"/>
            </a:endParaRPr>
          </a:p>
          <a:p>
            <a:pPr lvl="0" defTabSz="429768">
              <a:spcBef>
                <a:spcPts val="1100"/>
              </a:spcBef>
              <a:defRPr b="0" sz="1800"/>
            </a:pPr>
            <a:endParaRPr i="1" sz="2256">
              <a:latin typeface="Arial"/>
              <a:ea typeface="Arial"/>
              <a:cs typeface="Arial"/>
              <a:sym typeface="Arial"/>
            </a:endParaRPr>
          </a:p>
          <a:p>
            <a:pPr lvl="0" defTabSz="429768">
              <a:spcBef>
                <a:spcPts val="1100"/>
              </a:spcBef>
              <a:defRPr b="0" sz="1800"/>
            </a:pPr>
            <a:endParaRPr i="1" sz="2256">
              <a:latin typeface="Arial"/>
              <a:ea typeface="Arial"/>
              <a:cs typeface="Arial"/>
              <a:sym typeface="Arial"/>
            </a:endParaRPr>
          </a:p>
          <a:p>
            <a:pPr lvl="0" defTabSz="429768">
              <a:spcBef>
                <a:spcPts val="1100"/>
              </a:spcBef>
              <a:defRPr b="0" sz="1800"/>
            </a:pPr>
            <a:endParaRPr i="1" sz="2256">
              <a:latin typeface="Arial"/>
              <a:ea typeface="Arial"/>
              <a:cs typeface="Arial"/>
              <a:sym typeface="Arial"/>
            </a:endParaRPr>
          </a:p>
          <a:p>
            <a:pPr lvl="0" defTabSz="429768">
              <a:spcBef>
                <a:spcPts val="1100"/>
              </a:spcBef>
              <a:defRPr b="0" sz="1800"/>
            </a:pPr>
            <a:endParaRPr i="1" sz="2256">
              <a:latin typeface="Arial"/>
              <a:ea typeface="Arial"/>
              <a:cs typeface="Arial"/>
              <a:sym typeface="Arial"/>
            </a:endParaRPr>
          </a:p>
          <a:p>
            <a:pPr lvl="0" defTabSz="429768">
              <a:spcBef>
                <a:spcPts val="1100"/>
              </a:spcBef>
              <a:defRPr b="0" sz="1800"/>
            </a:pPr>
            <a:endParaRPr sz="1128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366" name="Shape 3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6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370" name="Shape 370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37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718" y="5121741"/>
            <a:ext cx="5092701" cy="3898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11868" y="4060468"/>
            <a:ext cx="5503065" cy="3658045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/>
        </p:nvSpPr>
        <p:spPr>
          <a:xfrm>
            <a:off x="8227009" y="8043010"/>
            <a:ext cx="2638277" cy="38100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1800"/>
            </a:lvl1pPr>
          </a:lstStyle>
          <a:p>
            <a:pPr lvl="0">
              <a:defRPr b="0"/>
            </a:pPr>
            <a:r>
              <a:rPr b="1"/>
              <a:t>A.Blondel , ICHEP 2014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is SHIP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952500" y="2446378"/>
            <a:ext cx="11099800" cy="6286501"/>
          </a:xfrm>
          <a:prstGeom prst="rect">
            <a:avLst/>
          </a:prstGeom>
        </p:spPr>
        <p:txBody>
          <a:bodyPr/>
          <a:lstStyle/>
          <a:p>
            <a:pPr lvl="0" defTabSz="397256">
              <a:spcBef>
                <a:spcPts val="2800"/>
              </a:spcBef>
              <a:defRPr b="0" sz="1800"/>
            </a:pPr>
            <a:r>
              <a:rPr b="1" sz="2448"/>
              <a:t>SHIP is a proposal for a  beam dump experiment at CERN/SPS (400GeV p) </a:t>
            </a:r>
            <a:endParaRPr b="1" sz="2448"/>
          </a:p>
          <a:p>
            <a:pPr lvl="0" defTabSz="397256">
              <a:spcBef>
                <a:spcPts val="2800"/>
              </a:spcBef>
              <a:defRPr b="0" sz="1800"/>
            </a:pPr>
            <a:r>
              <a:rPr b="1" sz="2448"/>
              <a:t>Main goals  (so far…): </a:t>
            </a:r>
            <a:endParaRPr b="1" sz="2448"/>
          </a:p>
          <a:p>
            <a:pPr lvl="0" defTabSz="397256">
              <a:spcBef>
                <a:spcPts val="2800"/>
              </a:spcBef>
              <a:defRPr b="0" sz="1800"/>
            </a:pPr>
            <a:r>
              <a:rPr b="1" sz="2448">
                <a:solidFill>
                  <a:srgbClr val="054109"/>
                </a:solidFill>
              </a:rPr>
              <a:t>	1)  </a:t>
            </a:r>
            <a:r>
              <a:rPr b="1" sz="3536">
                <a:solidFill>
                  <a:srgbClr val="054109"/>
                </a:solidFill>
              </a:rPr>
              <a:t>detection of long lived particles, very weakly interacting or sterile</a:t>
            </a:r>
            <a:r>
              <a:rPr b="1" sz="3536">
                <a:solidFill>
                  <a:srgbClr val="5F327C"/>
                </a:solidFill>
              </a:rPr>
              <a:t>:</a:t>
            </a:r>
            <a:r>
              <a:rPr b="1" sz="2448">
                <a:solidFill>
                  <a:srgbClr val="5F327C"/>
                </a:solidFill>
              </a:rPr>
              <a:t> statistical sensitivity with respect to previous experiments of similar type x</a:t>
            </a:r>
            <a:r>
              <a:rPr b="1" sz="3943">
                <a:solidFill>
                  <a:srgbClr val="5F327C"/>
                </a:solidFill>
              </a:rPr>
              <a:t>10000 (this is the first dedicated experiment ever!)</a:t>
            </a:r>
            <a:endParaRPr b="1" sz="3943">
              <a:solidFill>
                <a:srgbClr val="5F327C"/>
              </a:solidFill>
            </a:endParaRPr>
          </a:p>
          <a:p>
            <a:pPr lvl="0" defTabSz="397256">
              <a:spcBef>
                <a:spcPts val="2800"/>
              </a:spcBef>
              <a:defRPr b="0" sz="1800"/>
            </a:pPr>
            <a:r>
              <a:rPr b="1" sz="3943">
                <a:solidFill>
                  <a:srgbClr val="5F327C"/>
                </a:solidFill>
              </a:rPr>
              <a:t>	  —&gt; the Physics of Hidden Sector </a:t>
            </a:r>
            <a:endParaRPr b="1" sz="3943">
              <a:solidFill>
                <a:srgbClr val="5F327C"/>
              </a:solidFill>
            </a:endParaRPr>
          </a:p>
          <a:p>
            <a:pPr lvl="2" indent="310895" defTabSz="397256">
              <a:spcBef>
                <a:spcPts val="2800"/>
              </a:spcBef>
              <a:defRPr b="0" sz="1800"/>
            </a:pPr>
            <a:r>
              <a:rPr b="1" sz="2448"/>
              <a:t>2)  the bread and butter physics: study of 𝜈</a:t>
            </a:r>
            <a:r>
              <a:rPr b="1" baseline="-5999" sz="2448"/>
              <a:t>𝝉</a:t>
            </a:r>
            <a:r>
              <a:rPr b="1" sz="2448"/>
              <a:t> interactions with statistical sensitivity </a:t>
            </a:r>
            <a:r>
              <a:rPr b="1" sz="2448">
                <a:solidFill>
                  <a:srgbClr val="5F327C"/>
                </a:solidFill>
              </a:rPr>
              <a:t>with respect to previous experiments of similar type x</a:t>
            </a:r>
            <a:r>
              <a:rPr b="1" sz="3943">
                <a:solidFill>
                  <a:srgbClr val="5F327C"/>
                </a:solidFill>
              </a:rPr>
              <a:t>200  </a:t>
            </a:r>
          </a:p>
        </p:txBody>
      </p:sp>
      <p:sp>
        <p:nvSpPr>
          <p:cNvPr id="197" name="Shape 197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9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201" name="Shape 201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Vector and scalar portal</a:t>
            </a:r>
          </a:p>
        </p:txBody>
      </p:sp>
      <p:sp>
        <p:nvSpPr>
          <p:cNvPr id="376" name="Shape 3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31622">
              <a:defRPr sz="7280"/>
            </a:pPr>
          </a:p>
        </p:txBody>
      </p:sp>
      <p:sp>
        <p:nvSpPr>
          <p:cNvPr id="379" name="Shape 3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0" name="Shape 3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8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383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384" name="Shape 384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38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421092"/>
            <a:ext cx="11331056" cy="856406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/>
        </p:nvSpPr>
        <p:spPr>
          <a:xfrm>
            <a:off x="1132970" y="8365602"/>
            <a:ext cx="27218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600"/>
              <a:t>(+A |H’| |H|</a:t>
            </a:r>
            <a:r>
              <a:rPr b="1" baseline="31999" sz="3600"/>
              <a:t>2</a:t>
            </a:r>
            <a:r>
              <a:rPr b="1" sz="3600"/>
              <a:t>)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New Babar result</a:t>
            </a:r>
          </a:p>
        </p:txBody>
      </p:sp>
      <p:sp>
        <p:nvSpPr>
          <p:cNvPr id="389" name="Shape 3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90" name="Shape 3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9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394" name="Shape 394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39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83" y="326025"/>
            <a:ext cx="13004801" cy="9101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Minimal vector portal</a:t>
            </a:r>
          </a:p>
        </p:txBody>
      </p:sp>
      <p:sp>
        <p:nvSpPr>
          <p:cNvPr id="398" name="Shape 3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9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402" name="Shape 402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403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9064" y="5789339"/>
            <a:ext cx="6219729" cy="2021866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hape 404"/>
          <p:cNvSpPr/>
          <p:nvPr/>
        </p:nvSpPr>
        <p:spPr>
          <a:xfrm>
            <a:off x="196578" y="2752843"/>
            <a:ext cx="9003640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Two photon production modes considered:</a:t>
            </a:r>
            <a:endParaRPr sz="3600"/>
          </a:p>
          <a:p>
            <a:pPr lvl="0" marL="635000" indent="-635000" algn="l">
              <a:buSzPct val="100000"/>
              <a:buAutoNum type="arabicParenR" startAt="1"/>
              <a:defRPr sz="1800"/>
            </a:pPr>
            <a:r>
              <a:rPr sz="3600"/>
              <a:t>in pseudo-scalar decays</a:t>
            </a:r>
            <a:endParaRPr sz="3600"/>
          </a:p>
          <a:p>
            <a:pPr lvl="0" marL="635000" indent="-635000" algn="l">
              <a:buSzPct val="100000"/>
              <a:buAutoNum type="arabicParenR" startAt="1"/>
              <a:defRPr sz="1800"/>
            </a:pPr>
            <a:r>
              <a:rPr sz="3600"/>
              <a:t>in proton brehmsstrahlung </a:t>
            </a:r>
            <a:endParaRPr sz="3600"/>
          </a:p>
        </p:txBody>
      </p:sp>
      <p:sp>
        <p:nvSpPr>
          <p:cNvPr id="405" name="Shape 405"/>
          <p:cNvSpPr/>
          <p:nvPr/>
        </p:nvSpPr>
        <p:spPr>
          <a:xfrm>
            <a:off x="6628892" y="3967819"/>
            <a:ext cx="5278110" cy="457201"/>
          </a:xfrm>
          <a:prstGeom prst="rect">
            <a:avLst/>
          </a:prstGeom>
          <a:solidFill>
            <a:srgbClr val="DCBD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spcBef>
                <a:spcPts val="1200"/>
              </a:spcBef>
              <a:defRPr b="1" sz="2300">
                <a:solidFill>
                  <a:srgbClr val="0080AC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0080AC"/>
                </a:solidFill>
              </a:rPr>
              <a:t>Physics Letters B 731 (2014) 320–326</a:t>
            </a:r>
          </a:p>
        </p:txBody>
      </p:sp>
      <p:pic>
        <p:nvPicPr>
          <p:cNvPr id="406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9290" y="5617727"/>
            <a:ext cx="5278110" cy="3249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Dark photons</a:t>
            </a:r>
          </a:p>
        </p:txBody>
      </p:sp>
      <p:sp>
        <p:nvSpPr>
          <p:cNvPr id="409" name="Shape 4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413" name="Shape 413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414" name="Shape 414"/>
          <p:cNvSpPr/>
          <p:nvPr/>
        </p:nvSpPr>
        <p:spPr>
          <a:xfrm>
            <a:off x="4436883" y="7713350"/>
            <a:ext cx="4830664" cy="101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000"/>
              <a:t>only e</a:t>
            </a:r>
            <a:r>
              <a:rPr b="1" baseline="31999" sz="3000"/>
              <a:t>+</a:t>
            </a:r>
            <a:r>
              <a:rPr b="1" sz="3000"/>
              <a:t>e</a:t>
            </a:r>
            <a:r>
              <a:rPr b="1" baseline="31999" sz="3000"/>
              <a:t>-</a:t>
            </a:r>
            <a:r>
              <a:rPr b="1" sz="3000"/>
              <a:t>  and 𝜇</a:t>
            </a:r>
            <a:r>
              <a:rPr b="1" baseline="31999" sz="3000"/>
              <a:t>+</a:t>
            </a:r>
            <a:r>
              <a:rPr b="1" sz="3000"/>
              <a:t>𝜇</a:t>
            </a:r>
            <a:r>
              <a:rPr b="1" baseline="31999" sz="3000"/>
              <a:t>-</a:t>
            </a:r>
            <a:r>
              <a:rPr b="1" sz="3000"/>
              <a:t> decays:</a:t>
            </a:r>
            <a:br>
              <a:rPr b="1" sz="3000"/>
            </a:br>
          </a:p>
        </p:txBody>
      </p:sp>
      <p:sp>
        <p:nvSpPr>
          <p:cNvPr id="415" name="Shape 415"/>
          <p:cNvSpPr/>
          <p:nvPr/>
        </p:nvSpPr>
        <p:spPr>
          <a:xfrm>
            <a:off x="8873021" y="7296984"/>
            <a:ext cx="3815545" cy="41910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b="1" sz="2100" u="sng">
                <a:solidFill>
                  <a:srgbClr val="4787FF"/>
                </a:solidFill>
                <a:uFill>
                  <a:solidFill>
                    <a:srgbClr val="4787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4" invalidUrl="" action="" tgtFrame="" tooltip="" history="1" highlightClick="0" endSnd="0"/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  <a:uFillTx/>
              </a:defRPr>
            </a:pPr>
            <a:r>
              <a:rPr b="1" sz="2100" u="sng">
                <a:solidFill>
                  <a:srgbClr val="4787FF"/>
                </a:solidFill>
                <a:uFill>
                  <a:solidFill>
                    <a:srgbClr val="4787FF"/>
                  </a:solidFill>
                </a:uFill>
                <a:hlinkClick r:id="rId4" invalidUrl="" action="" tgtFrame="" tooltip="" history="1" highlightClick="0" endSnd="0"/>
              </a:rPr>
              <a:t>http://arxiv.org/abs/1411.4007</a:t>
            </a:r>
          </a:p>
        </p:txBody>
      </p:sp>
      <p:pic>
        <p:nvPicPr>
          <p:cNvPr id="416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86949" y="2208901"/>
            <a:ext cx="5399320" cy="5335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Higgs portal</a:t>
            </a:r>
          </a:p>
        </p:txBody>
      </p:sp>
      <p:sp>
        <p:nvSpPr>
          <p:cNvPr id="419" name="Shape 419"/>
          <p:cNvSpPr/>
          <p:nvPr>
            <p:ph type="body" idx="1"/>
          </p:nvPr>
        </p:nvSpPr>
        <p:spPr>
          <a:xfrm>
            <a:off x="723637" y="2784475"/>
            <a:ext cx="11099801" cy="6286501"/>
          </a:xfrm>
          <a:prstGeom prst="rect">
            <a:avLst/>
          </a:prstGeom>
        </p:spPr>
        <p:txBody>
          <a:bodyPr/>
          <a:lstStyle/>
          <a:p>
            <a:pPr lvl="0" marL="438911" indent="-438911" defTabSz="438911">
              <a:spcBef>
                <a:spcPts val="1100"/>
              </a:spcBef>
              <a:tabLst>
                <a:tab pos="127000" algn="l"/>
                <a:tab pos="431800" algn="l"/>
              </a:tabLst>
              <a:defRPr b="0" sz="1800"/>
            </a:pPr>
            <a:r>
              <a:rPr b="1" sz="2400"/>
              <a:t>A real singlet scalar: </a:t>
            </a:r>
            <a:endParaRPr b="1" sz="2400"/>
          </a:p>
          <a:p>
            <a:pPr lvl="0" marL="877823" indent="-877823" defTabSz="438911">
              <a:spcBef>
                <a:spcPts val="1100"/>
              </a:spcBef>
              <a:tabLst>
                <a:tab pos="571500" algn="l"/>
                <a:tab pos="876300" algn="l"/>
              </a:tabLst>
              <a:defRPr b="0" sz="1800"/>
            </a:pPr>
            <a:r>
              <a:rPr sz="2400"/>
              <a:t>      SM: complex scalar doublet → four degrees of freedom, three are eaten by the W</a:t>
            </a:r>
            <a:r>
              <a:rPr baseline="16666" sz="2400"/>
              <a:t>±</a:t>
            </a:r>
            <a:r>
              <a:rPr sz="2400"/>
              <a:t>/Z bosons, one becomes the SM Higgs; </a:t>
            </a:r>
            <a:endParaRPr sz="2400"/>
          </a:p>
          <a:p>
            <a:pPr lvl="0" marL="877823" indent="-877823" defTabSz="438911">
              <a:spcBef>
                <a:spcPts val="1100"/>
              </a:spcBef>
              <a:tabLst>
                <a:tab pos="571500" algn="l"/>
                <a:tab pos="876300" algn="l"/>
              </a:tabLst>
              <a:defRPr b="0" sz="1800"/>
            </a:pPr>
            <a:r>
              <a:rPr sz="2400"/>
              <a:t>      SM+ real singlet scalar (φ or h): one extra degree of freedom and one extra physical scalar: </a:t>
            </a:r>
            <a:endParaRPr sz="2400"/>
          </a:p>
          <a:p>
            <a:pPr lvl="2" marL="877823" indent="-438911" defTabSz="438911">
              <a:spcBef>
                <a:spcPts val="1100"/>
              </a:spcBef>
              <a:tabLst>
                <a:tab pos="571500" algn="l"/>
                <a:tab pos="876300" algn="l"/>
              </a:tabLst>
              <a:defRPr b="0" sz="1800"/>
            </a:pPr>
            <a:r>
              <a:rPr sz="2400"/>
              <a:t>could have mass m</a:t>
            </a:r>
            <a:r>
              <a:rPr baseline="-12250" sz="2400"/>
              <a:t>h</a:t>
            </a:r>
            <a:r>
              <a:rPr baseline="-6250" sz="2400"/>
              <a:t> </a:t>
            </a:r>
            <a:r>
              <a:rPr sz="2400"/>
              <a:t>&lt; 5 GeV;</a:t>
            </a:r>
            <a:endParaRPr sz="2400"/>
          </a:p>
          <a:p>
            <a:pPr lvl="2" marL="877823" indent="-438911" defTabSz="438911">
              <a:spcBef>
                <a:spcPts val="1100"/>
              </a:spcBef>
              <a:tabLst>
                <a:tab pos="571500" algn="l"/>
                <a:tab pos="876300" algn="l"/>
              </a:tabLst>
              <a:defRPr b="0" sz="1800"/>
            </a:pPr>
            <a:r>
              <a:rPr sz="2400"/>
              <a:t>could “mass mix” with the SM Higgs with mixing angle ρ:</a:t>
            </a:r>
            <a:endParaRPr sz="2400"/>
          </a:p>
          <a:p>
            <a:pPr lvl="0" marL="877823" indent="-877823" defTabSz="438911">
              <a:spcBef>
                <a:spcPts val="1100"/>
              </a:spcBef>
              <a:tabLst>
                <a:tab pos="571500" algn="l"/>
                <a:tab pos="876300" algn="l"/>
              </a:tabLst>
              <a:defRPr b="0" sz="1800"/>
            </a:pPr>
            <a:endParaRPr sz="2400"/>
          </a:p>
          <a:p>
            <a:pPr lvl="0" marL="877823" indent="-877823" defTabSz="438911">
              <a:spcBef>
                <a:spcPts val="1100"/>
              </a:spcBef>
              <a:tabLst>
                <a:tab pos="571500" algn="l"/>
                <a:tab pos="876300" algn="l"/>
              </a:tabLst>
              <a:defRPr b="0" sz="1800"/>
            </a:pPr>
            <a:endParaRPr sz="2400"/>
          </a:p>
          <a:p>
            <a:pPr lvl="0" marL="877823" indent="-877823" defTabSz="438911">
              <a:spcBef>
                <a:spcPts val="1100"/>
              </a:spcBef>
              <a:tabLst>
                <a:tab pos="571500" algn="l"/>
                <a:tab pos="876300" algn="l"/>
              </a:tabLst>
              <a:defRPr b="0" sz="1800"/>
            </a:pPr>
            <a:endParaRPr sz="2400"/>
          </a:p>
          <a:p>
            <a:pPr lvl="0" marL="877823" indent="-877823" defTabSz="438911">
              <a:spcBef>
                <a:spcPts val="1100"/>
              </a:spcBef>
              <a:tabLst>
                <a:tab pos="571500" algn="l"/>
                <a:tab pos="876300" algn="l"/>
              </a:tabLst>
              <a:defRPr b="0" sz="1800"/>
            </a:pPr>
            <a:r>
              <a:rPr sz="2400"/>
              <a:t>Motivated in many models BSM including SUSY, Coleman-Weinberg</a:t>
            </a:r>
            <a:endParaRPr sz="2400"/>
          </a:p>
          <a:p>
            <a:pPr lvl="0" marL="877823" indent="-877823" defTabSz="438911">
              <a:spcBef>
                <a:spcPts val="1100"/>
              </a:spcBef>
              <a:tabLst>
                <a:tab pos="571500" algn="l"/>
                <a:tab pos="876300" algn="l"/>
              </a:tabLst>
              <a:defRPr b="0" sz="1800"/>
            </a:pPr>
            <a:r>
              <a:rPr b="1" sz="2400"/>
              <a:t>Interpretation as inflaton also possible (Bezrukov et al, JHEP05(2010)010 and arXiv:1403.4638v1)</a:t>
            </a:r>
          </a:p>
        </p:txBody>
      </p:sp>
      <p:sp>
        <p:nvSpPr>
          <p:cNvPr id="420" name="Shape 4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2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Shape 423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424" name="Shape 424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425" name="Shape 425"/>
          <p:cNvSpPr/>
          <p:nvPr/>
        </p:nvSpPr>
        <p:spPr>
          <a:xfrm>
            <a:off x="9195044" y="2132128"/>
            <a:ext cx="3399235" cy="736601"/>
          </a:xfrm>
          <a:prstGeom prst="rect">
            <a:avLst/>
          </a:prstGeom>
          <a:solidFill>
            <a:srgbClr val="DCBD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800"/>
            </a:pPr>
            <a:r>
              <a:rPr b="1" sz="1600"/>
              <a:t>M. Winkler et al., </a:t>
            </a:r>
            <a:r>
              <a:rPr b="1" sz="1600">
                <a:solidFill>
                  <a:srgbClr val="1830F3"/>
                </a:solidFill>
              </a:rPr>
              <a:t>arXiv:1310.6752</a:t>
            </a:r>
            <a:r>
              <a:rPr b="1" sz="1600"/>
              <a:t> </a:t>
            </a:r>
            <a:endParaRPr b="1" sz="1600"/>
          </a:p>
          <a:p>
            <a:pPr lvl="0"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800"/>
            </a:pPr>
            <a:r>
              <a:rPr b="1" sz="1600"/>
              <a:t>J. Clarke et al., </a:t>
            </a:r>
            <a:r>
              <a:rPr b="1" sz="1600">
                <a:solidFill>
                  <a:srgbClr val="1830F3"/>
                </a:solidFill>
              </a:rPr>
              <a:t>arXiv:1310.80</a:t>
            </a:r>
            <a:r>
              <a:rPr b="1" sz="1600"/>
              <a:t>.</a:t>
            </a:r>
          </a:p>
        </p:txBody>
      </p:sp>
      <p:pic>
        <p:nvPicPr>
          <p:cNvPr id="42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9724" y="6015553"/>
            <a:ext cx="4902201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 lvl="0">
              <a:defRPr sz="1800"/>
            </a:pPr>
            <a:r>
              <a:rPr sz="7840"/>
              <a:t>Scalar production/decay</a:t>
            </a:r>
          </a:p>
        </p:txBody>
      </p:sp>
      <p:sp>
        <p:nvSpPr>
          <p:cNvPr id="429" name="Shape 429"/>
          <p:cNvSpPr/>
          <p:nvPr>
            <p:ph type="body" idx="1"/>
          </p:nvPr>
        </p:nvSpPr>
        <p:spPr>
          <a:xfrm>
            <a:off x="952500" y="2616200"/>
            <a:ext cx="4494591" cy="6286500"/>
          </a:xfrm>
          <a:prstGeom prst="rect">
            <a:avLst/>
          </a:prstGeom>
        </p:spPr>
        <p:txBody>
          <a:bodyPr/>
          <a:lstStyle/>
          <a:p>
            <a:pPr lvl="0" defTabSz="519937">
              <a:spcBef>
                <a:spcPts val="3700"/>
              </a:spcBef>
              <a:defRPr b="0" sz="1800"/>
            </a:pPr>
            <a:r>
              <a:rPr b="1" sz="3204"/>
              <a:t>Production via meson decay, D CKM suppressed wrt B (5x10</a:t>
            </a:r>
            <a:r>
              <a:rPr b="1" baseline="31999" sz="3204"/>
              <a:t>-10</a:t>
            </a:r>
            <a:r>
              <a:rPr b="1" sz="3204"/>
              <a:t>) and D cross section only 20k times larger than B cross section at 27GeV</a:t>
            </a:r>
            <a:endParaRPr b="1" sz="3204"/>
          </a:p>
          <a:p>
            <a:pPr lvl="0" defTabSz="519937">
              <a:spcBef>
                <a:spcPts val="3700"/>
              </a:spcBef>
              <a:defRPr b="0" sz="1800"/>
            </a:pPr>
            <a:r>
              <a:rPr b="1" sz="3204"/>
              <a:t>Some uncertainty in the calculation of BR’s</a:t>
            </a:r>
            <a:endParaRPr b="1" sz="3204"/>
          </a:p>
        </p:txBody>
      </p:sp>
      <p:sp>
        <p:nvSpPr>
          <p:cNvPr id="430" name="Shape 43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3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434" name="Shape 434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43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0359" y="3589000"/>
            <a:ext cx="3726181" cy="432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34889" y="5410759"/>
            <a:ext cx="36068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24824" y="2152013"/>
            <a:ext cx="4166602" cy="1492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Light scalar</a:t>
            </a:r>
          </a:p>
        </p:txBody>
      </p:sp>
      <p:sp>
        <p:nvSpPr>
          <p:cNvPr id="440" name="Shape 4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endParaRPr b="1" sz="3600"/>
          </a:p>
          <a:p>
            <a:pPr lvl="0">
              <a:defRPr b="0" sz="1800"/>
            </a:pPr>
            <a:endParaRPr b="1" sz="3600"/>
          </a:p>
          <a:p>
            <a:pPr lvl="0">
              <a:defRPr b="0" sz="1800"/>
            </a:pPr>
            <a:endParaRPr b="1" sz="3600"/>
          </a:p>
          <a:p>
            <a:pPr lvl="0">
              <a:defRPr b="0" sz="1800"/>
            </a:pPr>
            <a:endParaRPr b="1" sz="3600"/>
          </a:p>
          <a:p>
            <a:pPr lvl="0">
              <a:defRPr b="0" sz="1800"/>
            </a:pPr>
            <a:r>
              <a:rPr b="1" sz="3600"/>
              <a:t>SHIP sensitivity: only muon final states</a:t>
            </a:r>
          </a:p>
        </p:txBody>
      </p:sp>
      <p:sp>
        <p:nvSpPr>
          <p:cNvPr id="441" name="Shape 44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4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hape 444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445" name="Shape 445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44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1796" y="2529368"/>
            <a:ext cx="6896101" cy="499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Axion-like portal</a:t>
            </a:r>
          </a:p>
        </p:txBody>
      </p:sp>
      <p:sp>
        <p:nvSpPr>
          <p:cNvPr id="449" name="Shape 4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PNGB</a:t>
            </a:r>
          </a:p>
        </p:txBody>
      </p:sp>
      <p:sp>
        <p:nvSpPr>
          <p:cNvPr id="452" name="Shape 4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43305">
              <a:spcBef>
                <a:spcPts val="3900"/>
              </a:spcBef>
              <a:defRPr b="0" sz="1800"/>
            </a:pPr>
            <a:r>
              <a:rPr b="1" sz="3348"/>
              <a:t>PNGBs or generic axions with couplings of order m</a:t>
            </a:r>
            <a:r>
              <a:rPr b="1" baseline="-5999" sz="3348"/>
              <a:t>X</a:t>
            </a:r>
            <a:r>
              <a:rPr b="1" sz="3348"/>
              <a:t>/F to SM matter X</a:t>
            </a:r>
            <a:endParaRPr b="1" sz="3348"/>
          </a:p>
          <a:p>
            <a:pPr lvl="0" defTabSz="543305">
              <a:spcBef>
                <a:spcPts val="3900"/>
              </a:spcBef>
              <a:defRPr b="0" sz="1800"/>
            </a:pPr>
            <a:r>
              <a:rPr b="1" sz="3348"/>
              <a:t>can arise as pseudo GB in many extensions of the SM</a:t>
            </a:r>
            <a:endParaRPr b="1" sz="3348"/>
          </a:p>
          <a:p>
            <a:pPr lvl="1" indent="212597" defTabSz="543305">
              <a:spcBef>
                <a:spcPts val="3900"/>
              </a:spcBef>
              <a:defRPr b="0" sz="1800"/>
            </a:pPr>
            <a:r>
              <a:rPr b="1" sz="3348"/>
              <a:t>they are naturally light if there is an approximate shift symmetry </a:t>
            </a:r>
            <a:endParaRPr b="1" sz="3348"/>
          </a:p>
          <a:p>
            <a:pPr lvl="1" indent="212597" defTabSz="543305">
              <a:spcBef>
                <a:spcPts val="3900"/>
              </a:spcBef>
              <a:defRPr b="0" sz="1800"/>
            </a:pPr>
            <a:r>
              <a:rPr b="1" sz="3348"/>
              <a:t>their interaction is proportional to the inverse of some SB scale F</a:t>
            </a:r>
            <a:endParaRPr b="1" sz="3348"/>
          </a:p>
          <a:p>
            <a:pPr lvl="0" defTabSz="543305">
              <a:spcBef>
                <a:spcPts val="3900"/>
              </a:spcBef>
              <a:defRPr b="0" sz="1800"/>
            </a:pPr>
            <a:r>
              <a:rPr b="1" sz="3348"/>
              <a:t>the coupling to a fermion field is </a:t>
            </a:r>
          </a:p>
        </p:txBody>
      </p:sp>
      <p:sp>
        <p:nvSpPr>
          <p:cNvPr id="453" name="Shape 4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Shape 456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457" name="Shape 457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45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67157" y="7687457"/>
            <a:ext cx="2833552" cy="124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4791574" y="3408684"/>
            <a:ext cx="645469" cy="54835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How?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49148">
              <a:spcBef>
                <a:spcPts val="3900"/>
              </a:spcBef>
              <a:defRPr b="0" sz="1800"/>
            </a:pPr>
            <a:endParaRPr b="1" sz="3384"/>
          </a:p>
          <a:p>
            <a:pPr lvl="0" defTabSz="549148">
              <a:spcBef>
                <a:spcPts val="3900"/>
              </a:spcBef>
              <a:defRPr b="0" sz="1800"/>
            </a:pPr>
            <a:endParaRPr b="1" sz="3384"/>
          </a:p>
          <a:p>
            <a:pPr lvl="0" defTabSz="549148">
              <a:spcBef>
                <a:spcPts val="3900"/>
              </a:spcBef>
              <a:defRPr b="0" sz="1800"/>
            </a:pPr>
            <a:endParaRPr b="1" sz="3384"/>
          </a:p>
          <a:p>
            <a:pPr lvl="0" defTabSz="549148">
              <a:spcBef>
                <a:spcPts val="3900"/>
              </a:spcBef>
              <a:defRPr b="0" sz="1800"/>
            </a:pPr>
            <a:r>
              <a:rPr b="1" sz="3384"/>
              <a:t>The highest E/I proton beam of the world…</a:t>
            </a:r>
            <a:endParaRPr b="1" sz="3384"/>
          </a:p>
          <a:p>
            <a:pPr lvl="0" defTabSz="549148">
              <a:spcBef>
                <a:spcPts val="3900"/>
              </a:spcBef>
              <a:defRPr b="0" sz="1800"/>
            </a:pPr>
            <a:r>
              <a:rPr b="1" sz="3384"/>
              <a:t>…dumped and  followed by the closest, longest and widest possible and technically feasible decay tunnel</a:t>
            </a:r>
            <a:endParaRPr b="1" sz="3384"/>
          </a:p>
        </p:txBody>
      </p:sp>
      <p:sp>
        <p:nvSpPr>
          <p:cNvPr id="206" name="Shape 206"/>
          <p:cNvSpPr/>
          <p:nvPr/>
        </p:nvSpPr>
        <p:spPr>
          <a:xfrm>
            <a:off x="6136730" y="2637209"/>
            <a:ext cx="4882265" cy="239876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07" name="Shape 207"/>
          <p:cNvSpPr/>
          <p:nvPr/>
        </p:nvSpPr>
        <p:spPr>
          <a:xfrm>
            <a:off x="5499706" y="2759337"/>
            <a:ext cx="395735" cy="2095777"/>
          </a:xfrm>
          <a:prstGeom prst="rect">
            <a:avLst/>
          </a:prstGeom>
          <a:solidFill>
            <a:srgbClr val="0B5D18"/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8" name="Shape 208"/>
          <p:cNvSpPr/>
          <p:nvPr/>
        </p:nvSpPr>
        <p:spPr>
          <a:xfrm>
            <a:off x="10319952" y="2627935"/>
            <a:ext cx="666224" cy="232793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9" name="Shape 209"/>
          <p:cNvSpPr/>
          <p:nvPr/>
        </p:nvSpPr>
        <p:spPr>
          <a:xfrm flipV="1">
            <a:off x="4727787" y="2330202"/>
            <a:ext cx="5843801" cy="887463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0" name="Shape 210"/>
          <p:cNvSpPr/>
          <p:nvPr/>
        </p:nvSpPr>
        <p:spPr>
          <a:xfrm>
            <a:off x="4765330" y="4331815"/>
            <a:ext cx="4955357" cy="863280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1" name="Shape 211"/>
          <p:cNvSpPr/>
          <p:nvPr/>
        </p:nvSpPr>
        <p:spPr>
          <a:xfrm flipV="1">
            <a:off x="2466074" y="4729102"/>
            <a:ext cx="2275628" cy="1"/>
          </a:xfrm>
          <a:prstGeom prst="line">
            <a:avLst/>
          </a:prstGeom>
          <a:ln w="25400">
            <a:solidFill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2" name="Shape 212"/>
          <p:cNvSpPr/>
          <p:nvPr/>
        </p:nvSpPr>
        <p:spPr>
          <a:xfrm>
            <a:off x="2869978" y="4713537"/>
            <a:ext cx="16642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40-50m</a:t>
            </a:r>
          </a:p>
        </p:txBody>
      </p:sp>
      <p:sp>
        <p:nvSpPr>
          <p:cNvPr id="213" name="Shape 213"/>
          <p:cNvSpPr/>
          <p:nvPr/>
        </p:nvSpPr>
        <p:spPr>
          <a:xfrm>
            <a:off x="4745742" y="4894410"/>
            <a:ext cx="1611534" cy="1"/>
          </a:xfrm>
          <a:prstGeom prst="line">
            <a:avLst/>
          </a:prstGeom>
          <a:ln w="25400">
            <a:solidFill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4" name="Shape 214"/>
          <p:cNvSpPr/>
          <p:nvPr/>
        </p:nvSpPr>
        <p:spPr>
          <a:xfrm>
            <a:off x="5067307" y="4907630"/>
            <a:ext cx="7493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5m</a:t>
            </a:r>
          </a:p>
        </p:txBody>
      </p:sp>
      <p:sp>
        <p:nvSpPr>
          <p:cNvPr id="215" name="Shape 215"/>
          <p:cNvSpPr/>
          <p:nvPr/>
        </p:nvSpPr>
        <p:spPr>
          <a:xfrm>
            <a:off x="6289556" y="2493702"/>
            <a:ext cx="4578004" cy="1"/>
          </a:xfrm>
          <a:prstGeom prst="line">
            <a:avLst/>
          </a:prstGeom>
          <a:ln w="25400">
            <a:solidFill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6" name="Shape 216"/>
          <p:cNvSpPr/>
          <p:nvPr/>
        </p:nvSpPr>
        <p:spPr>
          <a:xfrm>
            <a:off x="8076780" y="1792906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50m</a:t>
            </a:r>
          </a:p>
        </p:txBody>
      </p:sp>
      <p:sp>
        <p:nvSpPr>
          <p:cNvPr id="217" name="Shape 217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1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221" name="Shape 221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222" name="Shape 222"/>
          <p:cNvSpPr/>
          <p:nvPr/>
        </p:nvSpPr>
        <p:spPr>
          <a:xfrm>
            <a:off x="522713" y="3774740"/>
            <a:ext cx="584875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23" name="Shape 223"/>
          <p:cNvSpPr/>
          <p:nvPr/>
        </p:nvSpPr>
        <p:spPr>
          <a:xfrm>
            <a:off x="12258612" y="3359013"/>
            <a:ext cx="6228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x2</a:t>
            </a:r>
          </a:p>
        </p:txBody>
      </p:sp>
      <p:sp>
        <p:nvSpPr>
          <p:cNvPr id="224" name="Shape 224"/>
          <p:cNvSpPr/>
          <p:nvPr/>
        </p:nvSpPr>
        <p:spPr>
          <a:xfrm>
            <a:off x="1708539" y="3639064"/>
            <a:ext cx="395734" cy="183753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5" name="Shape 225"/>
          <p:cNvSpPr/>
          <p:nvPr/>
        </p:nvSpPr>
        <p:spPr>
          <a:xfrm>
            <a:off x="719524" y="2944283"/>
            <a:ext cx="3935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p</a:t>
            </a:r>
          </a:p>
        </p:txBody>
      </p:sp>
      <p:sp>
        <p:nvSpPr>
          <p:cNvPr id="226" name="Shape 226"/>
          <p:cNvSpPr/>
          <p:nvPr/>
        </p:nvSpPr>
        <p:spPr>
          <a:xfrm>
            <a:off x="11962565" y="2585400"/>
            <a:ext cx="241403" cy="2378680"/>
          </a:xfrm>
          <a:prstGeom prst="rect">
            <a:avLst/>
          </a:prstGeom>
          <a:solidFill>
            <a:srgbClr val="0B5D1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7" name="Shape 227"/>
          <p:cNvSpPr/>
          <p:nvPr/>
        </p:nvSpPr>
        <p:spPr>
          <a:xfrm>
            <a:off x="11119416" y="2629823"/>
            <a:ext cx="241403" cy="2354806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8" name="Shape 228"/>
          <p:cNvSpPr/>
          <p:nvPr/>
        </p:nvSpPr>
        <p:spPr>
          <a:xfrm>
            <a:off x="4788770" y="3629087"/>
            <a:ext cx="637707" cy="183754"/>
          </a:xfrm>
          <a:prstGeom prst="rect">
            <a:avLst/>
          </a:prstGeom>
          <a:solidFill>
            <a:srgbClr val="DCBD23"/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5910041" y="2632575"/>
            <a:ext cx="80191" cy="2426601"/>
          </a:xfrm>
          <a:prstGeom prst="rect">
            <a:avLst/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0" name="Shape 230"/>
          <p:cNvSpPr/>
          <p:nvPr/>
        </p:nvSpPr>
        <p:spPr>
          <a:xfrm>
            <a:off x="10319316" y="2627935"/>
            <a:ext cx="80191" cy="2359680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10509816" y="2666035"/>
            <a:ext cx="80191" cy="2359680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2" name="Shape 232"/>
          <p:cNvSpPr/>
          <p:nvPr/>
        </p:nvSpPr>
        <p:spPr>
          <a:xfrm>
            <a:off x="10713016" y="2653335"/>
            <a:ext cx="80191" cy="2359680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10916216" y="2653335"/>
            <a:ext cx="80191" cy="2359680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4" name="Shape 234"/>
          <p:cNvSpPr/>
          <p:nvPr/>
        </p:nvSpPr>
        <p:spPr>
          <a:xfrm>
            <a:off x="6015094" y="2627935"/>
            <a:ext cx="84073" cy="2424163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11417623" y="2608394"/>
            <a:ext cx="84073" cy="2424163"/>
          </a:xfrm>
          <a:prstGeom prst="rect">
            <a:avLst/>
          </a:prstGeom>
          <a:solidFill>
            <a:srgbClr val="A3751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6573480" y="2650306"/>
            <a:ext cx="80191" cy="2359680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11611430" y="2597337"/>
            <a:ext cx="241402" cy="2354806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2459229" y="3316189"/>
            <a:ext cx="1926642" cy="829504"/>
          </a:xfrm>
          <a:prstGeom prst="rect">
            <a:avLst/>
          </a:prstGeom>
          <a:solidFill>
            <a:srgbClr val="B36AE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9" name="Shape 239"/>
          <p:cNvSpPr/>
          <p:nvPr/>
        </p:nvSpPr>
        <p:spPr>
          <a:xfrm>
            <a:off x="2586276" y="2531791"/>
            <a:ext cx="12320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Filter</a:t>
            </a:r>
          </a:p>
        </p:txBody>
      </p:sp>
      <p:sp>
        <p:nvSpPr>
          <p:cNvPr id="240" name="Shape 240"/>
          <p:cNvSpPr/>
          <p:nvPr/>
        </p:nvSpPr>
        <p:spPr>
          <a:xfrm>
            <a:off x="5902740" y="5083611"/>
            <a:ext cx="4907666" cy="28564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5898301" y="2538050"/>
            <a:ext cx="4907666" cy="28564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lifetime</a:t>
            </a:r>
          </a:p>
        </p:txBody>
      </p:sp>
      <p:sp>
        <p:nvSpPr>
          <p:cNvPr id="461" name="Shape 4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3600"/>
              <a:t>and induces a partial width</a:t>
            </a:r>
            <a:endParaRPr b="1" sz="3600"/>
          </a:p>
          <a:p>
            <a:pPr lvl="0">
              <a:defRPr b="0" sz="1800"/>
            </a:pPr>
            <a:r>
              <a:rPr b="1" sz="3600"/>
              <a:t>for m</a:t>
            </a:r>
            <a:r>
              <a:rPr b="1" baseline="-5999" sz="3600"/>
              <a:t>a</a:t>
            </a:r>
            <a:r>
              <a:rPr b="1" sz="3600"/>
              <a:t>&lt;400MeV the total width is approximated by Γee+Γ𝜇𝜇  (we use the same approximation up to 1GeV)</a:t>
            </a:r>
            <a:endParaRPr b="1" sz="3600"/>
          </a:p>
          <a:p>
            <a:pPr lvl="0">
              <a:defRPr b="0" sz="1800"/>
            </a:pPr>
            <a:endParaRPr b="1" sz="3600"/>
          </a:p>
        </p:txBody>
      </p:sp>
      <p:sp>
        <p:nvSpPr>
          <p:cNvPr id="462" name="Shape 4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6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466" name="Shape 466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467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4397" y="2411001"/>
            <a:ext cx="4313937" cy="1050103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Shape 468"/>
          <p:cNvSpPr/>
          <p:nvPr/>
        </p:nvSpPr>
        <p:spPr>
          <a:xfrm>
            <a:off x="1242955" y="7116443"/>
            <a:ext cx="401192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/>
            </a:lvl1pPr>
          </a:lstStyle>
          <a:p>
            <a:pPr lvl="0">
              <a:defRPr b="0" sz="1800"/>
            </a:pPr>
            <a:r>
              <a:rPr b="1" sz="3000"/>
              <a:t>PRD 82,113008 (2010)</a:t>
            </a:r>
          </a:p>
        </p:txBody>
      </p:sp>
      <p:pic>
        <p:nvPicPr>
          <p:cNvPr id="469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13667" y="5575869"/>
            <a:ext cx="3726181" cy="3763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 lvl="0">
              <a:defRPr sz="1800"/>
            </a:pPr>
            <a:r>
              <a:rPr sz="7440"/>
              <a:t>Production in beam dump</a:t>
            </a:r>
          </a:p>
        </p:txBody>
      </p:sp>
      <p:sp>
        <p:nvSpPr>
          <p:cNvPr id="472" name="Shape 472"/>
          <p:cNvSpPr/>
          <p:nvPr>
            <p:ph type="body" idx="1"/>
          </p:nvPr>
        </p:nvSpPr>
        <p:spPr>
          <a:xfrm>
            <a:off x="494774" y="2105386"/>
            <a:ext cx="11099801" cy="6286501"/>
          </a:xfrm>
          <a:prstGeom prst="rect">
            <a:avLst/>
          </a:prstGeom>
        </p:spPr>
        <p:txBody>
          <a:bodyPr/>
          <a:lstStyle/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If the PNGB couples to quarks, with c of O(1)</a:t>
            </a:r>
            <a:endParaRPr b="1" sz="2772"/>
          </a:p>
          <a:p>
            <a:pPr lvl="0" defTabSz="449833">
              <a:spcBef>
                <a:spcPts val="3200"/>
              </a:spcBef>
              <a:defRPr b="0" sz="1800"/>
            </a:pPr>
            <a:endParaRPr b="1" sz="2772"/>
          </a:p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Production from mixing with neutral pion</a:t>
            </a:r>
            <a:endParaRPr b="1" sz="2772"/>
          </a:p>
          <a:p>
            <a:pPr lvl="0" defTabSz="449833">
              <a:spcBef>
                <a:spcPts val="3200"/>
              </a:spcBef>
              <a:defRPr b="0" sz="1800"/>
            </a:pPr>
            <a:endParaRPr b="1" sz="2772"/>
          </a:p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times the probability of decaying into the detector</a:t>
            </a:r>
            <a:endParaRPr b="1" sz="2772"/>
          </a:p>
          <a:p>
            <a:pPr lvl="0" defTabSz="449833">
              <a:spcBef>
                <a:spcPts val="3200"/>
              </a:spcBef>
              <a:defRPr b="0" sz="1800"/>
            </a:pPr>
            <a:endParaRPr b="1" sz="2772"/>
          </a:p>
          <a:p>
            <a:pPr lvl="0" defTabSz="449833">
              <a:spcBef>
                <a:spcPts val="3200"/>
              </a:spcBef>
              <a:defRPr b="0" sz="1800"/>
            </a:pPr>
            <a:endParaRPr b="1" sz="2772"/>
          </a:p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so sensitivity goes like F</a:t>
            </a:r>
            <a:r>
              <a:rPr b="1" baseline="31999" sz="2772"/>
              <a:t>-4</a:t>
            </a:r>
          </a:p>
        </p:txBody>
      </p:sp>
      <p:sp>
        <p:nvSpPr>
          <p:cNvPr id="473" name="Shape 4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7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hape 476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477" name="Shape 477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47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58044" y="4219027"/>
            <a:ext cx="4066779" cy="1220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28645" y="5852521"/>
            <a:ext cx="6284785" cy="1647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pasted-image.tif"/>
          <p:cNvPicPr/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6728024" y="2608592"/>
            <a:ext cx="4066742" cy="1197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PNGB sensitivity</a:t>
            </a:r>
          </a:p>
        </p:txBody>
      </p:sp>
      <p:sp>
        <p:nvSpPr>
          <p:cNvPr id="483" name="Shape 4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8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hape 486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487" name="Shape 487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488" name="Shape 488"/>
          <p:cNvSpPr/>
          <p:nvPr/>
        </p:nvSpPr>
        <p:spPr>
          <a:xfrm>
            <a:off x="2794793" y="8823167"/>
            <a:ext cx="741521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/>
            </a:lvl1pPr>
          </a:lstStyle>
          <a:p>
            <a:pPr lvl="0">
              <a:defRPr b="0" sz="1800"/>
            </a:pPr>
            <a:r>
              <a:rPr b="1" sz="2800"/>
              <a:t>what happens a m&gt;1GeV to be understood </a:t>
            </a:r>
          </a:p>
        </p:txBody>
      </p:sp>
      <p:pic>
        <p:nvPicPr>
          <p:cNvPr id="48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4500" y="2184400"/>
            <a:ext cx="7035800" cy="5384800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Shape 490"/>
          <p:cNvSpPr/>
          <p:nvPr/>
        </p:nvSpPr>
        <p:spPr>
          <a:xfrm>
            <a:off x="1064185" y="7686695"/>
            <a:ext cx="10441298" cy="101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000"/>
              <a:t>only e</a:t>
            </a:r>
            <a:r>
              <a:rPr b="1" baseline="31999" sz="3000"/>
              <a:t>+</a:t>
            </a:r>
            <a:r>
              <a:rPr b="1" sz="3000"/>
              <a:t>e</a:t>
            </a:r>
            <a:r>
              <a:rPr b="1" baseline="31999" sz="3000"/>
              <a:t>-</a:t>
            </a:r>
            <a:r>
              <a:rPr b="1" sz="3000"/>
              <a:t>  and 𝜇</a:t>
            </a:r>
            <a:r>
              <a:rPr b="1" baseline="31999" sz="3000"/>
              <a:t>+</a:t>
            </a:r>
            <a:r>
              <a:rPr b="1" sz="3000"/>
              <a:t>𝜇</a:t>
            </a:r>
            <a:r>
              <a:rPr b="1" baseline="31999" sz="3000"/>
              <a:t>-</a:t>
            </a:r>
            <a:r>
              <a:rPr b="1" sz="3000"/>
              <a:t> decays: beyond 1GeV things are more</a:t>
            </a:r>
            <a:endParaRPr b="1" sz="3000"/>
          </a:p>
          <a:p>
            <a:pPr lvl="0">
              <a:defRPr sz="1800"/>
            </a:pPr>
            <a:r>
              <a:rPr b="1" sz="3000"/>
              <a:t>complicated due to dominance of hadronic decays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Other models under study</a:t>
            </a:r>
          </a:p>
        </p:txBody>
      </p:sp>
      <p:sp>
        <p:nvSpPr>
          <p:cNvPr id="493" name="Shape 4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Beyond minimal vector portal</a:t>
            </a:r>
          </a:p>
        </p:txBody>
      </p:sp>
      <p:sp>
        <p:nvSpPr>
          <p:cNvPr id="496" name="Shape 4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In some  models A’ can be coupled to dark sector particles and decay into them without the ε suppression, rather than fermion pairs (e.g. Higgs-like scalar considered in arXiv:0910.1602v2)</a:t>
            </a:r>
            <a:endParaRPr b="1" sz="924"/>
          </a:p>
          <a:p>
            <a:pPr lvl="0" defTabSz="449833">
              <a:spcBef>
                <a:spcPts val="3200"/>
              </a:spcBef>
              <a:defRPr b="0" sz="1800"/>
            </a:pPr>
            <a:endParaRPr b="1" sz="924"/>
          </a:p>
          <a:p>
            <a:pPr lvl="0" defTabSz="449833">
              <a:spcBef>
                <a:spcPts val="3200"/>
              </a:spcBef>
              <a:defRPr b="0" sz="1800"/>
            </a:pPr>
            <a:endParaRPr b="1" sz="924"/>
          </a:p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production modes:</a:t>
            </a:r>
            <a:endParaRPr b="1" sz="2772"/>
          </a:p>
          <a:p>
            <a:pPr lvl="0" defTabSz="449833">
              <a:spcBef>
                <a:spcPts val="3200"/>
              </a:spcBef>
              <a:defRPr b="0" sz="1800"/>
            </a:pPr>
            <a:endParaRPr b="1" sz="2772"/>
          </a:p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decays though  loops with a rate                                                        controlled by ε</a:t>
            </a:r>
            <a:endParaRPr b="1" sz="2772"/>
          </a:p>
        </p:txBody>
      </p:sp>
      <p:sp>
        <p:nvSpPr>
          <p:cNvPr id="497" name="Shape 4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9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hape 500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501" name="Shape 501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50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8867" y="4120614"/>
            <a:ext cx="5514411" cy="2280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56210" y="5619809"/>
            <a:ext cx="4404209" cy="3832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Secluded Higgs sector</a:t>
            </a:r>
          </a:p>
        </p:txBody>
      </p:sp>
      <p:sp>
        <p:nvSpPr>
          <p:cNvPr id="506" name="Shape 5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spcBef>
                <a:spcPts val="3600"/>
              </a:spcBef>
              <a:defRPr b="0" sz="1800"/>
            </a:pPr>
            <a:r>
              <a:rPr b="1" sz="3168">
                <a:solidFill>
                  <a:srgbClr val="570706"/>
                </a:solidFill>
              </a:rPr>
              <a:t>Secluded sector Higgs (giving mass to the dark photon) and vectors, see arXiv:0903.0363,PhysRevD.80.095024 after SSB in secluded sector:</a:t>
            </a:r>
            <a:endParaRPr b="1" sz="3168">
              <a:solidFill>
                <a:srgbClr val="570706"/>
              </a:solidFill>
            </a:endParaRPr>
          </a:p>
          <a:p>
            <a:pPr lvl="1" indent="201168" defTabSz="514095">
              <a:spcBef>
                <a:spcPts val="3600"/>
              </a:spcBef>
              <a:defRPr b="0" sz="1800"/>
            </a:pPr>
            <a:r>
              <a:rPr b="1" sz="3168"/>
              <a:t>qq—&gt;h’V’ , 𝜋</a:t>
            </a:r>
            <a:r>
              <a:rPr b="1" baseline="31999" sz="3168"/>
              <a:t>0</a:t>
            </a:r>
            <a:r>
              <a:rPr b="1" sz="3168"/>
              <a:t>—&gt;γVh’, ρ—&gt;Vh’</a:t>
            </a:r>
            <a:endParaRPr b="1" sz="3168"/>
          </a:p>
          <a:p>
            <a:pPr lvl="1" indent="201168" defTabSz="514095">
              <a:spcBef>
                <a:spcPts val="3600"/>
              </a:spcBef>
              <a:defRPr b="0" sz="1800"/>
            </a:pPr>
            <a:endParaRPr b="1" sz="3168"/>
          </a:p>
          <a:p>
            <a:pPr lvl="1" indent="201168" defTabSz="514095">
              <a:spcBef>
                <a:spcPts val="3600"/>
              </a:spcBef>
              <a:defRPr b="0" sz="1800"/>
            </a:pPr>
            <a:endParaRPr b="1" sz="3168"/>
          </a:p>
          <a:p>
            <a:pPr lvl="1" indent="201168" defTabSz="514095">
              <a:spcBef>
                <a:spcPts val="3600"/>
              </a:spcBef>
              <a:defRPr b="0" sz="1800"/>
            </a:pPr>
            <a:endParaRPr b="1" sz="3168"/>
          </a:p>
        </p:txBody>
      </p:sp>
      <p:sp>
        <p:nvSpPr>
          <p:cNvPr id="507" name="Shape 5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0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511" name="Shape 511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51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99024" y="6439282"/>
            <a:ext cx="4927601" cy="96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0489" y="5226660"/>
            <a:ext cx="7179125" cy="3640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1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Shape 51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519" name="Shape 51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52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7708" y="1961253"/>
            <a:ext cx="9818735" cy="7099420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>
            <a:off x="7066299" y="2111830"/>
            <a:ext cx="5490866" cy="46990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400"/>
            </a:lvl1pPr>
          </a:lstStyle>
          <a:p>
            <a:pPr lvl="0">
              <a:defRPr b="0" sz="1800"/>
            </a:pPr>
            <a:r>
              <a:rPr b="1" sz="2400"/>
              <a:t>Morrissey, Spray, hep-ph1402.4817v2</a:t>
            </a:r>
          </a:p>
        </p:txBody>
      </p:sp>
      <p:sp>
        <p:nvSpPr>
          <p:cNvPr id="522" name="Shape 522"/>
          <p:cNvSpPr/>
          <p:nvPr/>
        </p:nvSpPr>
        <p:spPr>
          <a:xfrm>
            <a:off x="547732" y="300872"/>
            <a:ext cx="11099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8000"/>
            </a:lvl1pPr>
          </a:lstStyle>
          <a:p>
            <a:pPr lvl="0">
              <a:defRPr sz="1800"/>
            </a:pPr>
            <a:r>
              <a:rPr sz="8000"/>
              <a:t>SUSY HS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31622">
              <a:defRPr sz="7280"/>
            </a:pPr>
          </a:p>
        </p:txBody>
      </p:sp>
      <p:sp>
        <p:nvSpPr>
          <p:cNvPr id="525" name="Shape 5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2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Shape 52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529" name="Shape 52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53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20956"/>
            <a:ext cx="13004801" cy="6765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 lvl="0">
              <a:defRPr sz="1800"/>
            </a:pPr>
            <a:r>
              <a:rPr sz="7919"/>
              <a:t>SUSY HIDDEN SECTOR</a:t>
            </a:r>
          </a:p>
        </p:txBody>
      </p:sp>
      <p:sp>
        <p:nvSpPr>
          <p:cNvPr id="533" name="Shape 5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3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Shape 536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537" name="Shape 537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53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5650" y="2215208"/>
            <a:ext cx="3876556" cy="846906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Shape 539"/>
          <p:cNvSpPr/>
          <p:nvPr/>
        </p:nvSpPr>
        <p:spPr>
          <a:xfrm>
            <a:off x="19907" y="3138442"/>
            <a:ext cx="378836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h1—&gt;ffbar</a:t>
            </a:r>
            <a:endParaRPr sz="3600"/>
          </a:p>
          <a:p>
            <a:pPr lvl="0">
              <a:defRPr sz="1800"/>
            </a:pPr>
            <a:r>
              <a:rPr sz="3600"/>
              <a:t>ax—&gt;h1+SM+SM</a:t>
            </a:r>
          </a:p>
        </p:txBody>
      </p:sp>
      <p:sp>
        <p:nvSpPr>
          <p:cNvPr id="540" name="Shape 540"/>
          <p:cNvSpPr/>
          <p:nvPr/>
        </p:nvSpPr>
        <p:spPr>
          <a:xfrm>
            <a:off x="721283" y="6227133"/>
            <a:ext cx="356981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new </a:t>
            </a:r>
            <a:endParaRPr sz="3600"/>
          </a:p>
          <a:p>
            <a:pPr lvl="0">
              <a:defRPr sz="1800"/>
            </a:pPr>
            <a:r>
              <a:rPr sz="3600"/>
              <a:t>phenomenology!</a:t>
            </a:r>
          </a:p>
        </p:txBody>
      </p:sp>
      <p:pic>
        <p:nvPicPr>
          <p:cNvPr id="541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46721" y="2215758"/>
            <a:ext cx="8199098" cy="5010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Summary of signals</a:t>
            </a:r>
          </a:p>
        </p:txBody>
      </p:sp>
      <p:sp>
        <p:nvSpPr>
          <p:cNvPr id="544" name="Shape 5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3600"/>
              <a:t>Leptonic, Leptonic-hadronic AND purely hadronic (also with kaons!)</a:t>
            </a:r>
            <a:endParaRPr b="1" sz="3600"/>
          </a:p>
          <a:p>
            <a:pPr lvl="0">
              <a:defRPr b="0" sz="1800"/>
            </a:pPr>
            <a:r>
              <a:rPr b="1" sz="3600"/>
              <a:t>Some decays with  missing energy (active neutrinos)</a:t>
            </a:r>
            <a:endParaRPr b="1" sz="3600"/>
          </a:p>
          <a:p>
            <a:pPr lvl="0">
              <a:defRPr b="0" sz="1800"/>
            </a:pPr>
            <a:r>
              <a:rPr b="1" sz="3600"/>
              <a:t>Also with neutrals —&gt; need for energy resolution and separation photon - neutral pion!</a:t>
            </a:r>
          </a:p>
        </p:txBody>
      </p:sp>
      <p:sp>
        <p:nvSpPr>
          <p:cNvPr id="545" name="Shape 5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Shape 54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549" name="Shape 54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Physics 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03097">
              <a:spcBef>
                <a:spcPts val="2800"/>
              </a:spcBef>
              <a:defRPr b="0" sz="1800"/>
            </a:pPr>
            <a:r>
              <a:rPr b="1" sz="2484" u="sng">
                <a:solidFill>
                  <a:srgbClr val="C82506"/>
                </a:solidFill>
              </a:rPr>
              <a:t>What survives the dump?</a:t>
            </a:r>
            <a:endParaRPr b="1" sz="2484" u="sng">
              <a:solidFill>
                <a:srgbClr val="C82506"/>
              </a:solidFill>
            </a:endParaRPr>
          </a:p>
          <a:p>
            <a:pPr lvl="0" defTabSz="403097">
              <a:spcBef>
                <a:spcPts val="2800"/>
              </a:spcBef>
              <a:defRPr b="0" sz="1800"/>
            </a:pPr>
            <a:r>
              <a:rPr b="1" sz="2484">
                <a:solidFill>
                  <a:srgbClr val="C82506"/>
                </a:solidFill>
              </a:rPr>
              <a:t>D and B mesons, 𝜋</a:t>
            </a:r>
            <a:r>
              <a:rPr b="1" baseline="31999" sz="2484">
                <a:solidFill>
                  <a:srgbClr val="C82506"/>
                </a:solidFill>
              </a:rPr>
              <a:t>0</a:t>
            </a:r>
            <a:r>
              <a:rPr b="1" sz="2484">
                <a:solidFill>
                  <a:srgbClr val="C82506"/>
                </a:solidFill>
              </a:rPr>
              <a:t>’s, a tiny fraction of 𝜋</a:t>
            </a:r>
            <a:r>
              <a:rPr b="1" baseline="31999" sz="2484">
                <a:solidFill>
                  <a:srgbClr val="C82506"/>
                </a:solidFill>
              </a:rPr>
              <a:t>+</a:t>
            </a:r>
            <a:r>
              <a:rPr b="1" sz="2484">
                <a:solidFill>
                  <a:srgbClr val="C82506"/>
                </a:solidFill>
              </a:rPr>
              <a:t>,K decay before absorption</a:t>
            </a:r>
            <a:endParaRPr b="1" sz="2484">
              <a:solidFill>
                <a:srgbClr val="C82506"/>
              </a:solidFill>
            </a:endParaRPr>
          </a:p>
          <a:p>
            <a:pPr lvl="0" defTabSz="403097">
              <a:spcBef>
                <a:spcPts val="2800"/>
              </a:spcBef>
              <a:defRPr b="0" sz="1800"/>
            </a:pPr>
            <a:r>
              <a:rPr b="1" sz="2484">
                <a:solidFill>
                  <a:srgbClr val="C82506"/>
                </a:solidFill>
              </a:rPr>
              <a:t>—&gt; 𝛎(e,𝜇,𝝉) + </a:t>
            </a:r>
            <a:endParaRPr b="1" sz="2484">
              <a:solidFill>
                <a:srgbClr val="C82506"/>
              </a:solidFill>
            </a:endParaRPr>
          </a:p>
          <a:p>
            <a:pPr lvl="0" defTabSz="403097">
              <a:spcBef>
                <a:spcPts val="2800"/>
              </a:spcBef>
              <a:defRPr b="0" sz="1800"/>
            </a:pPr>
            <a:r>
              <a:rPr b="1" i="1" sz="2484">
                <a:solidFill>
                  <a:srgbClr val="C82506"/>
                </a:solidFill>
              </a:rPr>
              <a:t>			all sterile particles (NP) that  mix with  𝛎(e,𝜇,𝝉), 𝜋</a:t>
            </a:r>
            <a:r>
              <a:rPr b="1" baseline="31999" i="1" sz="2484">
                <a:solidFill>
                  <a:srgbClr val="C82506"/>
                </a:solidFill>
              </a:rPr>
              <a:t>0 </a:t>
            </a:r>
            <a:r>
              <a:rPr b="1" i="1" sz="2484">
                <a:solidFill>
                  <a:srgbClr val="C82506"/>
                </a:solidFill>
              </a:rPr>
              <a:t>and γ or that are produced in B decay or by the proton-proton interaction</a:t>
            </a:r>
            <a:endParaRPr b="1" i="1" sz="2484">
              <a:solidFill>
                <a:srgbClr val="C82506"/>
              </a:solidFill>
            </a:endParaRPr>
          </a:p>
          <a:p>
            <a:pPr lvl="0" defTabSz="403097">
              <a:spcBef>
                <a:spcPts val="2800"/>
              </a:spcBef>
              <a:defRPr b="0" sz="1800"/>
            </a:pPr>
            <a:r>
              <a:rPr b="1" sz="2484" u="sng">
                <a:solidFill>
                  <a:srgbClr val="00882B"/>
                </a:solidFill>
              </a:rPr>
              <a:t>Final states in the decay tunnel:</a:t>
            </a:r>
            <a:endParaRPr b="1" sz="2484" u="sng">
              <a:solidFill>
                <a:srgbClr val="00882B"/>
              </a:solidFill>
            </a:endParaRPr>
          </a:p>
          <a:p>
            <a:pPr lvl="0" defTabSz="403097">
              <a:spcBef>
                <a:spcPts val="2800"/>
              </a:spcBef>
              <a:defRPr b="0" sz="1800"/>
            </a:pPr>
            <a:r>
              <a:rPr b="1" sz="2484">
                <a:solidFill>
                  <a:srgbClr val="00882B"/>
                </a:solidFill>
              </a:rPr>
              <a:t>vertexes with or without missing energy :</a:t>
            </a:r>
            <a:endParaRPr b="1" sz="2484">
              <a:solidFill>
                <a:srgbClr val="00882B"/>
              </a:solidFill>
            </a:endParaRPr>
          </a:p>
          <a:p>
            <a:pPr lvl="0" defTabSz="403097">
              <a:spcBef>
                <a:spcPts val="2800"/>
              </a:spcBef>
              <a:defRPr b="0" sz="1800"/>
            </a:pPr>
            <a:r>
              <a:rPr b="1" sz="2484">
                <a:solidFill>
                  <a:srgbClr val="00882B"/>
                </a:solidFill>
              </a:rPr>
              <a:t>			e</a:t>
            </a:r>
            <a:r>
              <a:rPr b="1" baseline="65876" sz="759">
                <a:solidFill>
                  <a:srgbClr val="00882B"/>
                </a:solidFill>
              </a:rPr>
              <a:t>+</a:t>
            </a:r>
            <a:r>
              <a:rPr b="1" sz="2484">
                <a:solidFill>
                  <a:srgbClr val="00882B"/>
                </a:solidFill>
              </a:rPr>
              <a:t>e</a:t>
            </a:r>
            <a:r>
              <a:rPr b="1" baseline="65876" sz="759">
                <a:solidFill>
                  <a:srgbClr val="00882B"/>
                </a:solidFill>
              </a:rPr>
              <a:t>− </a:t>
            </a:r>
            <a:r>
              <a:rPr b="1" sz="2484">
                <a:solidFill>
                  <a:srgbClr val="00882B"/>
                </a:solidFill>
              </a:rPr>
              <a:t>, μ</a:t>
            </a:r>
            <a:r>
              <a:rPr b="1" baseline="65876" sz="759">
                <a:solidFill>
                  <a:srgbClr val="00882B"/>
                </a:solidFill>
              </a:rPr>
              <a:t>+</a:t>
            </a:r>
            <a:r>
              <a:rPr b="1" sz="2484">
                <a:solidFill>
                  <a:srgbClr val="00882B"/>
                </a:solidFill>
              </a:rPr>
              <a:t>μ</a:t>
            </a:r>
            <a:r>
              <a:rPr b="1" baseline="65876" sz="759">
                <a:solidFill>
                  <a:srgbClr val="00882B"/>
                </a:solidFill>
              </a:rPr>
              <a:t>−</a:t>
            </a:r>
            <a:r>
              <a:rPr b="1" sz="2484">
                <a:solidFill>
                  <a:srgbClr val="00882B"/>
                </a:solidFill>
              </a:rPr>
              <a:t>, π</a:t>
            </a:r>
            <a:r>
              <a:rPr b="1" baseline="65876" sz="759">
                <a:solidFill>
                  <a:srgbClr val="00882B"/>
                </a:solidFill>
              </a:rPr>
              <a:t>+</a:t>
            </a:r>
            <a:r>
              <a:rPr b="1" sz="2484">
                <a:solidFill>
                  <a:srgbClr val="00882B"/>
                </a:solidFill>
              </a:rPr>
              <a:t>π</a:t>
            </a:r>
            <a:r>
              <a:rPr b="1" baseline="65876" sz="759">
                <a:solidFill>
                  <a:srgbClr val="00882B"/>
                </a:solidFill>
              </a:rPr>
              <a:t>−</a:t>
            </a:r>
            <a:r>
              <a:rPr b="1" sz="2484">
                <a:solidFill>
                  <a:srgbClr val="00882B"/>
                </a:solidFill>
              </a:rPr>
              <a:t>, π</a:t>
            </a:r>
            <a:r>
              <a:rPr b="1" baseline="65876" sz="759">
                <a:solidFill>
                  <a:srgbClr val="00882B"/>
                </a:solidFill>
              </a:rPr>
              <a:t>+</a:t>
            </a:r>
            <a:r>
              <a:rPr b="1" sz="2484">
                <a:solidFill>
                  <a:srgbClr val="00882B"/>
                </a:solidFill>
              </a:rPr>
              <a:t>μ</a:t>
            </a:r>
            <a:r>
              <a:rPr b="1" baseline="65876" sz="759">
                <a:solidFill>
                  <a:srgbClr val="00882B"/>
                </a:solidFill>
              </a:rPr>
              <a:t>−</a:t>
            </a:r>
            <a:r>
              <a:rPr b="1" sz="2484">
                <a:solidFill>
                  <a:srgbClr val="00882B"/>
                </a:solidFill>
              </a:rPr>
              <a:t>, π</a:t>
            </a:r>
            <a:r>
              <a:rPr b="1" baseline="65876" sz="759">
                <a:solidFill>
                  <a:srgbClr val="00882B"/>
                </a:solidFill>
              </a:rPr>
              <a:t>+</a:t>
            </a:r>
            <a:r>
              <a:rPr b="1" sz="2484">
                <a:solidFill>
                  <a:srgbClr val="00882B"/>
                </a:solidFill>
              </a:rPr>
              <a:t>e</a:t>
            </a:r>
            <a:r>
              <a:rPr b="1" baseline="65876" sz="759">
                <a:solidFill>
                  <a:srgbClr val="00882B"/>
                </a:solidFill>
              </a:rPr>
              <a:t>−</a:t>
            </a:r>
            <a:r>
              <a:rPr b="1" sz="2484">
                <a:solidFill>
                  <a:srgbClr val="00882B"/>
                </a:solidFill>
              </a:rPr>
              <a:t>, ρ</a:t>
            </a:r>
            <a:r>
              <a:rPr b="1" baseline="65876" sz="759">
                <a:solidFill>
                  <a:srgbClr val="00882B"/>
                </a:solidFill>
              </a:rPr>
              <a:t>+</a:t>
            </a:r>
            <a:r>
              <a:rPr b="1" sz="2484">
                <a:solidFill>
                  <a:srgbClr val="00882B"/>
                </a:solidFill>
              </a:rPr>
              <a:t>μ</a:t>
            </a:r>
            <a:r>
              <a:rPr b="1" baseline="65876" sz="759">
                <a:solidFill>
                  <a:srgbClr val="00882B"/>
                </a:solidFill>
              </a:rPr>
              <a:t>−</a:t>
            </a:r>
            <a:r>
              <a:rPr b="1" sz="2484">
                <a:solidFill>
                  <a:srgbClr val="00882B"/>
                </a:solidFill>
              </a:rPr>
              <a:t>, ρ</a:t>
            </a:r>
            <a:r>
              <a:rPr b="1" baseline="65876" sz="759">
                <a:solidFill>
                  <a:srgbClr val="00882B"/>
                </a:solidFill>
              </a:rPr>
              <a:t>+</a:t>
            </a:r>
            <a:r>
              <a:rPr b="1" sz="2484">
                <a:solidFill>
                  <a:srgbClr val="00882B"/>
                </a:solidFill>
              </a:rPr>
              <a:t>e</a:t>
            </a:r>
            <a:r>
              <a:rPr b="1" baseline="65876" sz="759">
                <a:solidFill>
                  <a:srgbClr val="00882B"/>
                </a:solidFill>
              </a:rPr>
              <a:t>−    </a:t>
            </a:r>
            <a:endParaRPr b="1" sz="828">
              <a:solidFill>
                <a:srgbClr val="00882B"/>
              </a:solidFill>
            </a:endParaRPr>
          </a:p>
          <a:p>
            <a:pPr lvl="0" defTabSz="315468">
              <a:spcBef>
                <a:spcPts val="800"/>
              </a:spcBef>
              <a:defRPr b="0" sz="1800"/>
            </a:pPr>
            <a:endParaRPr sz="1035">
              <a:solidFill>
                <a:srgbClr val="00882B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 defTabSz="403097">
              <a:spcBef>
                <a:spcPts val="2800"/>
              </a:spcBef>
              <a:defRPr b="0" sz="1800"/>
            </a:pPr>
            <a:r>
              <a:rPr b="1" sz="2484"/>
              <a:t>All we observe in the decay tunnel is signal</a:t>
            </a:r>
          </a:p>
        </p:txBody>
      </p:sp>
      <p:sp>
        <p:nvSpPr>
          <p:cNvPr id="245" name="Shape 245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249" name="Shape 24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experiment</a:t>
            </a:r>
          </a:p>
        </p:txBody>
      </p:sp>
      <p:sp>
        <p:nvSpPr>
          <p:cNvPr id="552" name="Shape 5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/>
            </a:pPr>
            <a:r>
              <a:rPr sz="7040"/>
              <a:t>CERN accelerator complex</a:t>
            </a:r>
          </a:p>
        </p:txBody>
      </p:sp>
      <p:sp>
        <p:nvSpPr>
          <p:cNvPr id="555" name="Shape 5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5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hape 55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559" name="Shape 55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56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5266" y="2751666"/>
            <a:ext cx="8813735" cy="6002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beam</a:t>
            </a:r>
          </a:p>
        </p:txBody>
      </p:sp>
      <p:sp>
        <p:nvSpPr>
          <p:cNvPr id="563" name="Shape 563"/>
          <p:cNvSpPr/>
          <p:nvPr>
            <p:ph type="body" idx="1"/>
          </p:nvPr>
        </p:nvSpPr>
        <p:spPr>
          <a:xfrm>
            <a:off x="952500" y="2603500"/>
            <a:ext cx="5638466" cy="5630324"/>
          </a:xfrm>
          <a:prstGeom prst="rect">
            <a:avLst/>
          </a:prstGeom>
        </p:spPr>
        <p:txBody>
          <a:bodyPr/>
          <a:lstStyle/>
          <a:p>
            <a:pPr lvl="0" defTabSz="461518">
              <a:spcBef>
                <a:spcPts val="3300"/>
              </a:spcBef>
              <a:defRPr b="0" sz="1800"/>
            </a:pPr>
            <a:r>
              <a:rPr b="1" sz="2844"/>
              <a:t>Extracted  SPS beam 400GeV; </a:t>
            </a:r>
            <a:endParaRPr b="1" sz="2844"/>
          </a:p>
          <a:p>
            <a:pPr lvl="0" defTabSz="461518">
              <a:spcBef>
                <a:spcPts val="3300"/>
              </a:spcBef>
              <a:defRPr b="0" sz="1800"/>
            </a:pPr>
            <a:r>
              <a:rPr b="1" sz="2844"/>
              <a:t>like  CNGS  4.5x10</a:t>
            </a:r>
            <a:r>
              <a:rPr b="1" baseline="31999" sz="2844"/>
              <a:t>19</a:t>
            </a:r>
            <a:r>
              <a:rPr b="1" sz="2844"/>
              <a:t> pot/year    —&gt; in 5 years it will be 2x10</a:t>
            </a:r>
            <a:r>
              <a:rPr b="1" baseline="31999" sz="2133"/>
              <a:t>20</a:t>
            </a:r>
            <a:r>
              <a:rPr b="1" sz="2844"/>
              <a:t>pot</a:t>
            </a:r>
            <a:endParaRPr b="1" sz="2844"/>
          </a:p>
          <a:p>
            <a:pPr lvl="0" defTabSz="461518">
              <a:spcBef>
                <a:spcPts val="3300"/>
              </a:spcBef>
              <a:defRPr b="0" sz="1800"/>
            </a:pPr>
            <a:endParaRPr b="1" sz="2844"/>
          </a:p>
          <a:p>
            <a:pPr lvl="0" defTabSz="461518">
              <a:spcBef>
                <a:spcPts val="3300"/>
              </a:spcBef>
              <a:defRPr b="0" sz="1800"/>
            </a:pPr>
            <a:endParaRPr b="1" sz="2844"/>
          </a:p>
          <a:p>
            <a:pPr lvl="0" defTabSz="461518">
              <a:spcBef>
                <a:spcPts val="3300"/>
              </a:spcBef>
              <a:defRPr b="0" sz="1800"/>
            </a:pPr>
            <a:endParaRPr b="1" sz="2844"/>
          </a:p>
        </p:txBody>
      </p:sp>
      <p:sp>
        <p:nvSpPr>
          <p:cNvPr id="564" name="Shape 56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hape 567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568" name="Shape 568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56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391" y="4861240"/>
            <a:ext cx="6015825" cy="4076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73386" y="2109723"/>
            <a:ext cx="5638467" cy="6243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7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Shape 575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576" name="Shape 576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577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8169" y="400238"/>
            <a:ext cx="9113205" cy="8953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Target and muon filter</a:t>
            </a:r>
          </a:p>
        </p:txBody>
      </p:sp>
      <p:sp>
        <p:nvSpPr>
          <p:cNvPr id="580" name="Shape 580"/>
          <p:cNvSpPr/>
          <p:nvPr>
            <p:ph type="body" idx="1"/>
          </p:nvPr>
        </p:nvSpPr>
        <p:spPr>
          <a:xfrm>
            <a:off x="129516" y="2603500"/>
            <a:ext cx="5936774" cy="6101063"/>
          </a:xfrm>
          <a:prstGeom prst="rect">
            <a:avLst/>
          </a:prstGeom>
        </p:spPr>
        <p:txBody>
          <a:bodyPr/>
          <a:lstStyle/>
          <a:p>
            <a:pPr lvl="0" defTabSz="327152">
              <a:spcBef>
                <a:spcPts val="2300"/>
              </a:spcBef>
              <a:defRPr b="0" sz="1800"/>
            </a:pPr>
            <a:r>
              <a:rPr b="1" sz="2016"/>
              <a:t>W target of 50cm : the beam is spread on the target to avoid melting </a:t>
            </a:r>
            <a:endParaRPr b="1" sz="2016"/>
          </a:p>
          <a:p>
            <a:pPr lvl="0" defTabSz="327152">
              <a:spcBef>
                <a:spcPts val="2300"/>
              </a:spcBef>
              <a:defRPr b="0" sz="1800"/>
            </a:pPr>
            <a:r>
              <a:rPr b="1" sz="2016"/>
              <a:t>It  is followed by a muon filter. Now the preferred option is an active filter with sweeping magnets. Yet, we have no technical design for this. </a:t>
            </a:r>
            <a:endParaRPr b="1" sz="2016"/>
          </a:p>
          <a:p>
            <a:pPr lvl="0" defTabSz="327152">
              <a:spcBef>
                <a:spcPts val="2300"/>
              </a:spcBef>
              <a:defRPr b="0" sz="1800"/>
            </a:pPr>
            <a:r>
              <a:rPr b="1" sz="2016"/>
              <a:t>The issue is not trivial since the muon flux is enormous: 10</a:t>
            </a:r>
            <a:r>
              <a:rPr b="1" baseline="84586" sz="1064"/>
              <a:t>11</a:t>
            </a:r>
            <a:r>
              <a:rPr b="1" sz="2016"/>
              <a:t>/SPS-spill(5×10</a:t>
            </a:r>
            <a:r>
              <a:rPr b="1" baseline="84586" sz="1064"/>
              <a:t>13 </a:t>
            </a:r>
            <a:r>
              <a:rPr b="1" sz="2016"/>
              <a:t>pot)</a:t>
            </a:r>
            <a:endParaRPr b="1" sz="2016"/>
          </a:p>
          <a:p>
            <a:pPr lvl="1" indent="128015" defTabSz="327152">
              <a:spcBef>
                <a:spcPts val="2300"/>
              </a:spcBef>
              <a:defRPr b="0" sz="1800"/>
            </a:pPr>
            <a:r>
              <a:rPr b="1" sz="2016">
                <a:solidFill>
                  <a:srgbClr val="924607"/>
                </a:solidFill>
              </a:rPr>
              <a:t>1 sec extraction, continuous</a:t>
            </a:r>
            <a:endParaRPr b="1" sz="2016">
              <a:solidFill>
                <a:srgbClr val="924607"/>
              </a:solidFill>
            </a:endParaRPr>
          </a:p>
          <a:p>
            <a:pPr lvl="1" indent="128015" defTabSz="327152">
              <a:spcBef>
                <a:spcPts val="2300"/>
              </a:spcBef>
              <a:defRPr b="0" sz="1800"/>
            </a:pPr>
            <a:r>
              <a:rPr b="1" sz="2016">
                <a:solidFill>
                  <a:srgbClr val="924607"/>
                </a:solidFill>
              </a:rPr>
              <a:t>—&gt; this is good for detector operation but does not allow any timing with the beam pulse (e.g. for detecting dark matter particles)</a:t>
            </a:r>
            <a:endParaRPr b="1" sz="2016">
              <a:solidFill>
                <a:srgbClr val="924607"/>
              </a:solidFill>
            </a:endParaRPr>
          </a:p>
          <a:p>
            <a:pPr lvl="1" indent="128015" defTabSz="327152">
              <a:spcBef>
                <a:spcPts val="2300"/>
              </a:spcBef>
              <a:defRPr b="0" sz="1800"/>
            </a:pPr>
            <a:r>
              <a:rPr b="1" sz="2016">
                <a:solidFill>
                  <a:srgbClr val="924607"/>
                </a:solidFill>
              </a:rPr>
              <a:t>—&gt; under study also the possibility to run with bunched beam</a:t>
            </a:r>
          </a:p>
        </p:txBody>
      </p:sp>
      <p:sp>
        <p:nvSpPr>
          <p:cNvPr id="581" name="Shape 5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8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Shape 584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585" name="Shape 585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58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2808" y="2647819"/>
            <a:ext cx="6881551" cy="4329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4791574" y="3408684"/>
            <a:ext cx="645469" cy="54835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89" name="Shape 5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detectors</a:t>
            </a:r>
          </a:p>
        </p:txBody>
      </p:sp>
      <p:sp>
        <p:nvSpPr>
          <p:cNvPr id="590" name="Shape 590"/>
          <p:cNvSpPr/>
          <p:nvPr/>
        </p:nvSpPr>
        <p:spPr>
          <a:xfrm>
            <a:off x="6136730" y="2637209"/>
            <a:ext cx="4882265" cy="239876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91" name="Shape 591"/>
          <p:cNvSpPr/>
          <p:nvPr/>
        </p:nvSpPr>
        <p:spPr>
          <a:xfrm>
            <a:off x="5499706" y="2759337"/>
            <a:ext cx="395735" cy="2095777"/>
          </a:xfrm>
          <a:prstGeom prst="rect">
            <a:avLst/>
          </a:prstGeom>
          <a:solidFill>
            <a:srgbClr val="0B5D18"/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92" name="Shape 592"/>
          <p:cNvSpPr/>
          <p:nvPr/>
        </p:nvSpPr>
        <p:spPr>
          <a:xfrm>
            <a:off x="10319952" y="2627935"/>
            <a:ext cx="666224" cy="232793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93" name="Shape 593"/>
          <p:cNvSpPr/>
          <p:nvPr/>
        </p:nvSpPr>
        <p:spPr>
          <a:xfrm flipV="1">
            <a:off x="4727787" y="2330202"/>
            <a:ext cx="5843801" cy="887463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94" name="Shape 594"/>
          <p:cNvSpPr/>
          <p:nvPr/>
        </p:nvSpPr>
        <p:spPr>
          <a:xfrm>
            <a:off x="4765330" y="4331815"/>
            <a:ext cx="4955357" cy="863280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95" name="Shape 595"/>
          <p:cNvSpPr/>
          <p:nvPr/>
        </p:nvSpPr>
        <p:spPr>
          <a:xfrm flipV="1">
            <a:off x="2466074" y="4729102"/>
            <a:ext cx="2275628" cy="1"/>
          </a:xfrm>
          <a:prstGeom prst="line">
            <a:avLst/>
          </a:prstGeom>
          <a:ln w="25400">
            <a:solidFill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96" name="Shape 596"/>
          <p:cNvSpPr/>
          <p:nvPr/>
        </p:nvSpPr>
        <p:spPr>
          <a:xfrm>
            <a:off x="2869978" y="4713537"/>
            <a:ext cx="16642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40-50m</a:t>
            </a:r>
          </a:p>
        </p:txBody>
      </p:sp>
      <p:sp>
        <p:nvSpPr>
          <p:cNvPr id="597" name="Shape 597"/>
          <p:cNvSpPr/>
          <p:nvPr/>
        </p:nvSpPr>
        <p:spPr>
          <a:xfrm>
            <a:off x="251598" y="7640025"/>
            <a:ext cx="653608" cy="537866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98" name="Shape 598"/>
          <p:cNvSpPr/>
          <p:nvPr/>
        </p:nvSpPr>
        <p:spPr>
          <a:xfrm>
            <a:off x="1192773" y="7585108"/>
            <a:ext cx="17401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magnet</a:t>
            </a:r>
          </a:p>
        </p:txBody>
      </p:sp>
      <p:sp>
        <p:nvSpPr>
          <p:cNvPr id="599" name="Shape 599"/>
          <p:cNvSpPr/>
          <p:nvPr/>
        </p:nvSpPr>
        <p:spPr>
          <a:xfrm>
            <a:off x="4745742" y="4894410"/>
            <a:ext cx="1611534" cy="1"/>
          </a:xfrm>
          <a:prstGeom prst="line">
            <a:avLst/>
          </a:prstGeom>
          <a:ln w="25400">
            <a:solidFill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00" name="Shape 600"/>
          <p:cNvSpPr/>
          <p:nvPr/>
        </p:nvSpPr>
        <p:spPr>
          <a:xfrm>
            <a:off x="5067307" y="4907630"/>
            <a:ext cx="7493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5m</a:t>
            </a:r>
          </a:p>
        </p:txBody>
      </p:sp>
      <p:sp>
        <p:nvSpPr>
          <p:cNvPr id="601" name="Shape 601"/>
          <p:cNvSpPr/>
          <p:nvPr/>
        </p:nvSpPr>
        <p:spPr>
          <a:xfrm>
            <a:off x="6289556" y="2493702"/>
            <a:ext cx="4578004" cy="1"/>
          </a:xfrm>
          <a:prstGeom prst="line">
            <a:avLst/>
          </a:prstGeom>
          <a:ln w="25400">
            <a:solidFill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02" name="Shape 602"/>
          <p:cNvSpPr/>
          <p:nvPr/>
        </p:nvSpPr>
        <p:spPr>
          <a:xfrm>
            <a:off x="8076780" y="1792906"/>
            <a:ext cx="1003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50m</a:t>
            </a:r>
          </a:p>
        </p:txBody>
      </p:sp>
      <p:sp>
        <p:nvSpPr>
          <p:cNvPr id="603" name="Shape 6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0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Shape 606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607" name="Shape 607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608" name="Shape 608"/>
          <p:cNvSpPr/>
          <p:nvPr/>
        </p:nvSpPr>
        <p:spPr>
          <a:xfrm>
            <a:off x="522713" y="3774740"/>
            <a:ext cx="584875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09" name="Shape 609"/>
          <p:cNvSpPr/>
          <p:nvPr/>
        </p:nvSpPr>
        <p:spPr>
          <a:xfrm>
            <a:off x="12258612" y="3359013"/>
            <a:ext cx="6228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x2</a:t>
            </a:r>
          </a:p>
        </p:txBody>
      </p:sp>
      <p:sp>
        <p:nvSpPr>
          <p:cNvPr id="610" name="Shape 610"/>
          <p:cNvSpPr/>
          <p:nvPr/>
        </p:nvSpPr>
        <p:spPr>
          <a:xfrm>
            <a:off x="1708539" y="3639064"/>
            <a:ext cx="395734" cy="183753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1" name="Shape 611"/>
          <p:cNvSpPr/>
          <p:nvPr/>
        </p:nvSpPr>
        <p:spPr>
          <a:xfrm>
            <a:off x="719524" y="2944283"/>
            <a:ext cx="3935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p</a:t>
            </a:r>
          </a:p>
        </p:txBody>
      </p:sp>
      <p:sp>
        <p:nvSpPr>
          <p:cNvPr id="612" name="Shape 612"/>
          <p:cNvSpPr/>
          <p:nvPr/>
        </p:nvSpPr>
        <p:spPr>
          <a:xfrm>
            <a:off x="4892209" y="7585108"/>
            <a:ext cx="2409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b="1" sz="3600"/>
              <a:t>ν</a:t>
            </a:r>
            <a:r>
              <a:rPr b="1" baseline="-5999" sz="3600"/>
              <a:t>τ </a:t>
            </a:r>
            <a:r>
              <a:rPr b="1" sz="3600"/>
              <a:t>detector</a:t>
            </a:r>
          </a:p>
        </p:txBody>
      </p:sp>
      <p:sp>
        <p:nvSpPr>
          <p:cNvPr id="613" name="Shape 613"/>
          <p:cNvSpPr/>
          <p:nvPr/>
        </p:nvSpPr>
        <p:spPr>
          <a:xfrm>
            <a:off x="11962565" y="2585400"/>
            <a:ext cx="241403" cy="2378680"/>
          </a:xfrm>
          <a:prstGeom prst="rect">
            <a:avLst/>
          </a:prstGeom>
          <a:solidFill>
            <a:srgbClr val="0B5D1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4" name="Shape 614"/>
          <p:cNvSpPr/>
          <p:nvPr/>
        </p:nvSpPr>
        <p:spPr>
          <a:xfrm>
            <a:off x="11119416" y="2629823"/>
            <a:ext cx="241403" cy="2354806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5" name="Shape 615"/>
          <p:cNvSpPr/>
          <p:nvPr/>
        </p:nvSpPr>
        <p:spPr>
          <a:xfrm>
            <a:off x="3943125" y="6481708"/>
            <a:ext cx="749352" cy="829504"/>
          </a:xfrm>
          <a:prstGeom prst="rect">
            <a:avLst/>
          </a:prstGeom>
          <a:solidFill>
            <a:srgbClr val="0B5D1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6" name="Shape 616"/>
          <p:cNvSpPr/>
          <p:nvPr/>
        </p:nvSpPr>
        <p:spPr>
          <a:xfrm>
            <a:off x="5122285" y="6658921"/>
            <a:ext cx="15111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MUON</a:t>
            </a:r>
          </a:p>
        </p:txBody>
      </p:sp>
      <p:sp>
        <p:nvSpPr>
          <p:cNvPr id="617" name="Shape 617"/>
          <p:cNvSpPr/>
          <p:nvPr/>
        </p:nvSpPr>
        <p:spPr>
          <a:xfrm>
            <a:off x="3998408" y="7821937"/>
            <a:ext cx="637707" cy="183753"/>
          </a:xfrm>
          <a:prstGeom prst="rect">
            <a:avLst/>
          </a:prstGeom>
          <a:solidFill>
            <a:srgbClr val="DCBD23"/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8" name="Shape 618"/>
          <p:cNvSpPr/>
          <p:nvPr/>
        </p:nvSpPr>
        <p:spPr>
          <a:xfrm>
            <a:off x="7498401" y="5534395"/>
            <a:ext cx="666224" cy="602432"/>
          </a:xfrm>
          <a:prstGeom prst="rect">
            <a:avLst/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9" name="Shape 619"/>
          <p:cNvSpPr/>
          <p:nvPr/>
        </p:nvSpPr>
        <p:spPr>
          <a:xfrm>
            <a:off x="8304359" y="5532061"/>
            <a:ext cx="723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UT</a:t>
            </a:r>
          </a:p>
        </p:txBody>
      </p:sp>
      <p:sp>
        <p:nvSpPr>
          <p:cNvPr id="620" name="Shape 620"/>
          <p:cNvSpPr/>
          <p:nvPr/>
        </p:nvSpPr>
        <p:spPr>
          <a:xfrm>
            <a:off x="389550" y="5649007"/>
            <a:ext cx="851201" cy="373209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1" name="Shape 621"/>
          <p:cNvSpPr/>
          <p:nvPr/>
        </p:nvSpPr>
        <p:spPr>
          <a:xfrm>
            <a:off x="1874647" y="5565640"/>
            <a:ext cx="13588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ECAL</a:t>
            </a:r>
          </a:p>
        </p:txBody>
      </p:sp>
      <p:sp>
        <p:nvSpPr>
          <p:cNvPr id="622" name="Shape 622"/>
          <p:cNvSpPr/>
          <p:nvPr/>
        </p:nvSpPr>
        <p:spPr>
          <a:xfrm>
            <a:off x="4788770" y="3629087"/>
            <a:ext cx="637707" cy="183754"/>
          </a:xfrm>
          <a:prstGeom prst="rect">
            <a:avLst/>
          </a:prstGeom>
          <a:solidFill>
            <a:srgbClr val="DCBD23"/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3" name="Shape 623"/>
          <p:cNvSpPr/>
          <p:nvPr/>
        </p:nvSpPr>
        <p:spPr>
          <a:xfrm>
            <a:off x="5910041" y="2632575"/>
            <a:ext cx="80191" cy="2426601"/>
          </a:xfrm>
          <a:prstGeom prst="rect">
            <a:avLst/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4" name="Shape 624"/>
          <p:cNvSpPr/>
          <p:nvPr/>
        </p:nvSpPr>
        <p:spPr>
          <a:xfrm>
            <a:off x="10319316" y="2627935"/>
            <a:ext cx="80191" cy="2359680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5" name="Shape 625"/>
          <p:cNvSpPr/>
          <p:nvPr/>
        </p:nvSpPr>
        <p:spPr>
          <a:xfrm>
            <a:off x="10509816" y="2666035"/>
            <a:ext cx="80191" cy="2359680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6" name="Shape 626"/>
          <p:cNvSpPr/>
          <p:nvPr/>
        </p:nvSpPr>
        <p:spPr>
          <a:xfrm>
            <a:off x="10713016" y="2653335"/>
            <a:ext cx="80191" cy="2359680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7" name="Shape 627"/>
          <p:cNvSpPr/>
          <p:nvPr/>
        </p:nvSpPr>
        <p:spPr>
          <a:xfrm>
            <a:off x="10916216" y="2653335"/>
            <a:ext cx="80191" cy="2359680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8" name="Shape 628"/>
          <p:cNvSpPr/>
          <p:nvPr/>
        </p:nvSpPr>
        <p:spPr>
          <a:xfrm>
            <a:off x="368764" y="6272757"/>
            <a:ext cx="80191" cy="1116728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9" name="Shape 629"/>
          <p:cNvSpPr/>
          <p:nvPr/>
        </p:nvSpPr>
        <p:spPr>
          <a:xfrm>
            <a:off x="869415" y="6658921"/>
            <a:ext cx="20703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STRAWS</a:t>
            </a:r>
          </a:p>
        </p:txBody>
      </p:sp>
      <p:sp>
        <p:nvSpPr>
          <p:cNvPr id="630" name="Shape 630"/>
          <p:cNvSpPr/>
          <p:nvPr/>
        </p:nvSpPr>
        <p:spPr>
          <a:xfrm>
            <a:off x="9846366" y="5532061"/>
            <a:ext cx="666224" cy="602432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31" name="Shape 631"/>
          <p:cNvSpPr/>
          <p:nvPr/>
        </p:nvSpPr>
        <p:spPr>
          <a:xfrm>
            <a:off x="6015094" y="2627935"/>
            <a:ext cx="84073" cy="2424163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32" name="Shape 632"/>
          <p:cNvSpPr/>
          <p:nvPr/>
        </p:nvSpPr>
        <p:spPr>
          <a:xfrm>
            <a:off x="11417623" y="2608394"/>
            <a:ext cx="84073" cy="2424163"/>
          </a:xfrm>
          <a:prstGeom prst="rect">
            <a:avLst/>
          </a:prstGeom>
          <a:solidFill>
            <a:srgbClr val="A3751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33" name="Shape 633"/>
          <p:cNvSpPr/>
          <p:nvPr/>
        </p:nvSpPr>
        <p:spPr>
          <a:xfrm>
            <a:off x="10948596" y="5565640"/>
            <a:ext cx="7494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UV</a:t>
            </a:r>
          </a:p>
        </p:txBody>
      </p:sp>
      <p:sp>
        <p:nvSpPr>
          <p:cNvPr id="634" name="Shape 634"/>
          <p:cNvSpPr/>
          <p:nvPr/>
        </p:nvSpPr>
        <p:spPr>
          <a:xfrm>
            <a:off x="6573480" y="2650306"/>
            <a:ext cx="80191" cy="2359680"/>
          </a:xfrm>
          <a:prstGeom prst="rect">
            <a:avLst/>
          </a:prstGeom>
          <a:solidFill>
            <a:srgbClr val="57070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35" name="Shape 635"/>
          <p:cNvSpPr/>
          <p:nvPr/>
        </p:nvSpPr>
        <p:spPr>
          <a:xfrm>
            <a:off x="10824316" y="6505590"/>
            <a:ext cx="84073" cy="647701"/>
          </a:xfrm>
          <a:prstGeom prst="rect">
            <a:avLst/>
          </a:prstGeom>
          <a:solidFill>
            <a:srgbClr val="A3751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36" name="Shape 636"/>
          <p:cNvSpPr/>
          <p:nvPr/>
        </p:nvSpPr>
        <p:spPr>
          <a:xfrm>
            <a:off x="10903671" y="6575373"/>
            <a:ext cx="8507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 TC</a:t>
            </a:r>
          </a:p>
        </p:txBody>
      </p:sp>
      <p:sp>
        <p:nvSpPr>
          <p:cNvPr id="637" name="Shape 637"/>
          <p:cNvSpPr/>
          <p:nvPr/>
        </p:nvSpPr>
        <p:spPr>
          <a:xfrm>
            <a:off x="11611430" y="2597337"/>
            <a:ext cx="241402" cy="2354806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38" name="Shape 638"/>
          <p:cNvSpPr/>
          <p:nvPr/>
        </p:nvSpPr>
        <p:spPr>
          <a:xfrm>
            <a:off x="4458061" y="5702886"/>
            <a:ext cx="851202" cy="373209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39" name="Shape 639"/>
          <p:cNvSpPr/>
          <p:nvPr/>
        </p:nvSpPr>
        <p:spPr>
          <a:xfrm>
            <a:off x="5404885" y="5565640"/>
            <a:ext cx="13841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HCAL</a:t>
            </a:r>
          </a:p>
        </p:txBody>
      </p:sp>
      <p:sp>
        <p:nvSpPr>
          <p:cNvPr id="640" name="Shape 640"/>
          <p:cNvSpPr/>
          <p:nvPr/>
        </p:nvSpPr>
        <p:spPr>
          <a:xfrm>
            <a:off x="2459229" y="3316189"/>
            <a:ext cx="1926642" cy="829504"/>
          </a:xfrm>
          <a:prstGeom prst="rect">
            <a:avLst/>
          </a:prstGeom>
          <a:solidFill>
            <a:srgbClr val="B36AE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1" name="Shape 641"/>
          <p:cNvSpPr/>
          <p:nvPr/>
        </p:nvSpPr>
        <p:spPr>
          <a:xfrm>
            <a:off x="2586276" y="2531791"/>
            <a:ext cx="12320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Filter</a:t>
            </a:r>
          </a:p>
        </p:txBody>
      </p:sp>
      <p:sp>
        <p:nvSpPr>
          <p:cNvPr id="642" name="Shape 642"/>
          <p:cNvSpPr/>
          <p:nvPr/>
        </p:nvSpPr>
        <p:spPr>
          <a:xfrm>
            <a:off x="5902740" y="5083611"/>
            <a:ext cx="4907666" cy="28564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3" name="Shape 643"/>
          <p:cNvSpPr/>
          <p:nvPr/>
        </p:nvSpPr>
        <p:spPr>
          <a:xfrm>
            <a:off x="6121092" y="2575435"/>
            <a:ext cx="4907666" cy="2856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4" name="Shape 644"/>
          <p:cNvSpPr/>
          <p:nvPr/>
        </p:nvSpPr>
        <p:spPr>
          <a:xfrm>
            <a:off x="8186647" y="7081547"/>
            <a:ext cx="563267" cy="28564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5" name="Shape 645"/>
          <p:cNvSpPr/>
          <p:nvPr/>
        </p:nvSpPr>
        <p:spPr>
          <a:xfrm>
            <a:off x="8676072" y="6666805"/>
            <a:ext cx="10034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LSV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250" y="2892772"/>
            <a:ext cx="11137900" cy="5156201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Shape 6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Decay tunnel and spectrometer</a:t>
            </a:r>
          </a:p>
        </p:txBody>
      </p:sp>
      <p:sp>
        <p:nvSpPr>
          <p:cNvPr id="649" name="Shape 6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age2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Shape 652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653" name="Shape 653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654" name="Shape 654"/>
          <p:cNvSpPr/>
          <p:nvPr/>
        </p:nvSpPr>
        <p:spPr>
          <a:xfrm>
            <a:off x="1147233" y="5938490"/>
            <a:ext cx="7076646" cy="19441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55" name="Shape 655"/>
          <p:cNvSpPr/>
          <p:nvPr/>
        </p:nvSpPr>
        <p:spPr>
          <a:xfrm>
            <a:off x="3560233" y="7352986"/>
            <a:ext cx="4119960" cy="8375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56" name="Shape 656"/>
          <p:cNvSpPr/>
          <p:nvPr/>
        </p:nvSpPr>
        <p:spPr>
          <a:xfrm>
            <a:off x="459096" y="6680199"/>
            <a:ext cx="7817816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/>
              <a:t>Vacuum 10</a:t>
            </a:r>
            <a:r>
              <a:rPr baseline="31999" sz="2400"/>
              <a:t>-5</a:t>
            </a:r>
            <a:r>
              <a:rPr sz="2400"/>
              <a:t>atm (NB: NA62 10</a:t>
            </a:r>
            <a:r>
              <a:rPr baseline="31999" sz="2400"/>
              <a:t>-8</a:t>
            </a:r>
            <a:r>
              <a:rPr sz="2400"/>
              <a:t>atm!)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The second tunnel increases the acceptance by 55-70%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Detectors and DAQ</a:t>
            </a:r>
          </a:p>
        </p:txBody>
      </p:sp>
      <p:sp>
        <p:nvSpPr>
          <p:cNvPr id="659" name="Shape 6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3600"/>
              <a:t>Almost no R&amp;D to do, we can make it with detectors already built in the past, optimizing the parameters</a:t>
            </a:r>
            <a:endParaRPr b="1" sz="3600"/>
          </a:p>
          <a:p>
            <a:pPr lvl="0">
              <a:defRPr b="0" sz="1800"/>
            </a:pPr>
            <a:r>
              <a:rPr b="1" sz="3600"/>
              <a:t>Muon detector, baseline now is extruded scintillator bars read out by SiPM —&gt; experience from SuperB, but also RPC are considered.</a:t>
            </a:r>
            <a:endParaRPr b="1" sz="3600"/>
          </a:p>
          <a:p>
            <a:pPr lvl="0">
              <a:defRPr b="0" sz="1800"/>
            </a:pPr>
            <a:r>
              <a:rPr b="1" sz="3600"/>
              <a:t>Trigger and DAQ: a simplified version of the HLT of  LHCb upgrade (i.e. no L0) </a:t>
            </a:r>
          </a:p>
        </p:txBody>
      </p:sp>
      <p:sp>
        <p:nvSpPr>
          <p:cNvPr id="660" name="Shape 6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6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Shape 663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664" name="Shape 664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 lvl="0">
              <a:defRPr sz="1800"/>
            </a:pPr>
            <a:r>
              <a:rPr sz="7440"/>
              <a:t>The spectrometer magnet</a:t>
            </a:r>
          </a:p>
        </p:txBody>
      </p:sp>
      <p:sp>
        <p:nvSpPr>
          <p:cNvPr id="667" name="Shape 667"/>
          <p:cNvSpPr/>
          <p:nvPr>
            <p:ph type="body" idx="1"/>
          </p:nvPr>
        </p:nvSpPr>
        <p:spPr>
          <a:xfrm>
            <a:off x="952500" y="2603500"/>
            <a:ext cx="7345165" cy="6286500"/>
          </a:xfrm>
          <a:prstGeom prst="rect">
            <a:avLst/>
          </a:prstGeom>
        </p:spPr>
        <p:txBody>
          <a:bodyPr/>
          <a:lstStyle/>
          <a:p>
            <a:pPr lvl="0" marL="298322" indent="-298322" defTabSz="397763">
              <a:spcBef>
                <a:spcPts val="0"/>
              </a:spcBef>
              <a:defRPr b="0" sz="1800"/>
            </a:pPr>
            <a:r>
              <a:rPr sz="2523"/>
              <a:t>A dipole magnet very similar to the LHCb</a:t>
            </a:r>
            <a:endParaRPr sz="2523"/>
          </a:p>
          <a:p>
            <a:pPr lvl="0" marL="298322" indent="-298322" defTabSz="397763">
              <a:spcBef>
                <a:spcPts val="0"/>
              </a:spcBef>
              <a:defRPr b="0" sz="1800"/>
            </a:pPr>
            <a:r>
              <a:rPr sz="2523"/>
              <a:t> one but  with 40% less iron and three times less power</a:t>
            </a:r>
            <a:endParaRPr sz="2523"/>
          </a:p>
          <a:p>
            <a:pPr lvl="0" marL="298322" indent="-298322" defTabSz="397763">
              <a:spcBef>
                <a:spcPts val="0"/>
              </a:spcBef>
              <a:defRPr b="0" sz="1800"/>
            </a:pPr>
            <a:endParaRPr sz="2523"/>
          </a:p>
          <a:p>
            <a:pPr lvl="0" marL="298322" indent="-298322" defTabSz="397763">
              <a:spcBef>
                <a:spcPts val="0"/>
              </a:spcBef>
              <a:defRPr b="0" sz="1800"/>
            </a:pPr>
            <a:r>
              <a:rPr sz="2523"/>
              <a:t>LHCb: 4Tm and aperture ~ 16 m</a:t>
            </a:r>
            <a:r>
              <a:rPr baseline="31999" sz="2523"/>
              <a:t>2</a:t>
            </a:r>
            <a:r>
              <a:rPr sz="2523"/>
              <a:t> </a:t>
            </a:r>
            <a:endParaRPr sz="2523"/>
          </a:p>
          <a:p>
            <a:pPr lvl="0" marL="298322" indent="-298322" defTabSz="397763">
              <a:spcBef>
                <a:spcPts val="0"/>
              </a:spcBef>
              <a:defRPr b="0" sz="1800"/>
            </a:pPr>
            <a:endParaRPr sz="2523"/>
          </a:p>
          <a:p>
            <a:pPr lvl="0" marL="298322" indent="-298322" defTabSz="397763">
              <a:spcBef>
                <a:spcPts val="0"/>
              </a:spcBef>
              <a:defRPr b="0" sz="1800"/>
            </a:pPr>
            <a:r>
              <a:rPr sz="2523"/>
              <a:t>This design:</a:t>
            </a:r>
            <a:endParaRPr sz="2523"/>
          </a:p>
          <a:p>
            <a:pPr lvl="0" defTabSz="397763">
              <a:spcBef>
                <a:spcPts val="0"/>
              </a:spcBef>
              <a:defRPr b="0" sz="1800"/>
            </a:pPr>
            <a:endParaRPr sz="2523"/>
          </a:p>
          <a:p>
            <a:pPr lvl="0" defTabSz="397763">
              <a:spcBef>
                <a:spcPts val="0"/>
              </a:spcBef>
              <a:defRPr b="0" sz="1800"/>
            </a:pPr>
            <a:r>
              <a:rPr sz="2523"/>
              <a:t>  - aperture 20 m</a:t>
            </a:r>
            <a:r>
              <a:rPr baseline="31999" sz="2523"/>
              <a:t>2</a:t>
            </a:r>
            <a:endParaRPr sz="2523"/>
          </a:p>
          <a:p>
            <a:pPr lvl="0" defTabSz="397763">
              <a:spcBef>
                <a:spcPts val="0"/>
              </a:spcBef>
              <a:defRPr b="0" sz="1800"/>
            </a:pPr>
            <a:r>
              <a:rPr sz="2523"/>
              <a:t>  - Two coils  Al-99.7 </a:t>
            </a:r>
            <a:endParaRPr sz="2523"/>
          </a:p>
          <a:p>
            <a:pPr lvl="0" defTabSz="397763">
              <a:spcBef>
                <a:spcPts val="0"/>
              </a:spcBef>
              <a:defRPr b="0" sz="1800"/>
            </a:pPr>
            <a:r>
              <a:rPr sz="2523"/>
              <a:t>  - peak B field ~ 0.2 T</a:t>
            </a:r>
            <a:endParaRPr sz="2523"/>
          </a:p>
          <a:p>
            <a:pPr lvl="0" defTabSz="397763">
              <a:spcBef>
                <a:spcPts val="0"/>
              </a:spcBef>
              <a:defRPr b="0" sz="1800"/>
            </a:pPr>
            <a:r>
              <a:rPr sz="2523"/>
              <a:t>  - field integral ~ 0.5 Tm su 5 m</a:t>
            </a:r>
            <a:endParaRPr sz="2523"/>
          </a:p>
          <a:p>
            <a:pPr lvl="0" defTabSz="397763">
              <a:spcBef>
                <a:spcPts val="0"/>
              </a:spcBef>
              <a:defRPr b="0" sz="1800"/>
            </a:pPr>
            <a:endParaRPr sz="2523"/>
          </a:p>
          <a:p>
            <a:pPr lvl="0" defTabSz="397763">
              <a:spcBef>
                <a:spcPts val="0"/>
              </a:spcBef>
              <a:defRPr b="0" sz="1800"/>
            </a:pPr>
            <a:endParaRPr sz="2523"/>
          </a:p>
          <a:p>
            <a:pPr lvl="0" defTabSz="397763">
              <a:spcBef>
                <a:spcPts val="0"/>
              </a:spcBef>
              <a:defRPr b="0" sz="1800"/>
            </a:pPr>
            <a:endParaRPr sz="2523"/>
          </a:p>
        </p:txBody>
      </p:sp>
      <p:sp>
        <p:nvSpPr>
          <p:cNvPr id="668" name="Shape 6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6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671" name="Shape 671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672" name="Shape 672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67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21700" y="2112433"/>
            <a:ext cx="3987800" cy="322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28566" y="5564907"/>
            <a:ext cx="4411981" cy="3570627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Shape 675"/>
          <p:cNvSpPr/>
          <p:nvPr/>
        </p:nvSpPr>
        <p:spPr>
          <a:xfrm flipV="1">
            <a:off x="6378170" y="3558572"/>
            <a:ext cx="1917239" cy="365728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76" name="Shape 676"/>
          <p:cNvSpPr/>
          <p:nvPr/>
        </p:nvSpPr>
        <p:spPr>
          <a:xfrm>
            <a:off x="3469855" y="4792794"/>
            <a:ext cx="4696907" cy="147384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Tracking and VETO</a:t>
            </a:r>
          </a:p>
        </p:txBody>
      </p:sp>
      <p:sp>
        <p:nvSpPr>
          <p:cNvPr id="679" name="Shape 679"/>
          <p:cNvSpPr/>
          <p:nvPr>
            <p:ph type="body" idx="1"/>
          </p:nvPr>
        </p:nvSpPr>
        <p:spPr>
          <a:xfrm>
            <a:off x="952500" y="2603500"/>
            <a:ext cx="7896912" cy="6111362"/>
          </a:xfrm>
          <a:prstGeom prst="rect">
            <a:avLst/>
          </a:prstGeom>
        </p:spPr>
        <p:txBody>
          <a:bodyPr/>
          <a:lstStyle/>
          <a:p>
            <a:pPr lvl="0" marL="329184" indent="-329184" defTabSz="438911">
              <a:spcBef>
                <a:spcPts val="0"/>
              </a:spcBef>
              <a:defRPr b="0" sz="1800"/>
            </a:pPr>
            <a:r>
              <a:rPr sz="2784"/>
              <a:t>Straw tubes similar to NA62 with 120 μm space resolution, 0.5% X</a:t>
            </a:r>
            <a:r>
              <a:rPr baseline="-5999" sz="2784"/>
              <a:t>0</a:t>
            </a:r>
            <a:r>
              <a:rPr sz="2784"/>
              <a:t>/X.</a:t>
            </a: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r>
              <a:rPr sz="2784"/>
              <a:t> </a:t>
            </a: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endParaRPr sz="2784"/>
          </a:p>
          <a:p>
            <a:pPr lvl="0" marL="329184" indent="-329184" defTabSz="438911">
              <a:spcBef>
                <a:spcPts val="0"/>
              </a:spcBef>
              <a:defRPr b="0" sz="1800"/>
            </a:pPr>
            <a:endParaRPr sz="2784"/>
          </a:p>
        </p:txBody>
      </p:sp>
      <p:sp>
        <p:nvSpPr>
          <p:cNvPr id="680" name="Shape 6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8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Shape 683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684" name="Shape 684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68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999" y="4858821"/>
            <a:ext cx="3299991" cy="3203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37650" y="2783963"/>
            <a:ext cx="3656933" cy="5498554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hape 687"/>
          <p:cNvSpPr/>
          <p:nvPr/>
        </p:nvSpPr>
        <p:spPr>
          <a:xfrm>
            <a:off x="3684521" y="4322920"/>
            <a:ext cx="5195598" cy="4761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42900" indent="-342900" algn="l" defTabSz="457200">
              <a:defRPr sz="1800"/>
            </a:pPr>
            <a:r>
              <a:rPr sz="2900"/>
              <a:t>Main difference to NA62:</a:t>
            </a:r>
            <a:endParaRPr sz="2900"/>
          </a:p>
          <a:p>
            <a:pPr lvl="0" marL="511527" indent="-511527" algn="l" defTabSz="457200">
              <a:buSzPct val="100000"/>
              <a:buAutoNum type="alphaUcPeriod" startAt="1"/>
              <a:defRPr sz="1800"/>
            </a:pPr>
            <a:r>
              <a:rPr sz="2900"/>
              <a:t>5m lenght </a:t>
            </a:r>
            <a:endParaRPr sz="2900"/>
          </a:p>
          <a:p>
            <a:pPr lvl="0" marL="511527" indent="-511527" algn="l" defTabSz="457200">
              <a:buSzPct val="100000"/>
              <a:buAutoNum type="alphaUcPeriod" startAt="1"/>
              <a:defRPr sz="1800"/>
            </a:pPr>
            <a:r>
              <a:rPr sz="2900"/>
              <a:t>vacuum 10</a:t>
            </a:r>
            <a:r>
              <a:rPr baseline="31999" sz="2900"/>
              <a:t>-2</a:t>
            </a:r>
            <a:r>
              <a:rPr sz="2900"/>
              <a:t> mbar</a:t>
            </a:r>
            <a:endParaRPr sz="2900"/>
          </a:p>
          <a:p>
            <a:pPr lvl="0" marL="511527" indent="-511527" algn="l" defTabSz="457200">
              <a:buSzPct val="100000"/>
              <a:buAutoNum type="alphaUcPeriod" startAt="1"/>
              <a:defRPr sz="1800"/>
            </a:pPr>
            <a:r>
              <a:rPr sz="2900"/>
              <a:t>2kHz/straw of 1cm  diam</a:t>
            </a:r>
            <a:endParaRPr sz="2900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79729">
              <a:defRPr sz="1800"/>
            </a:pPr>
            <a:r>
              <a:rPr b="1" sz="5200">
                <a:solidFill>
                  <a:srgbClr val="054109"/>
                </a:solidFill>
              </a:rPr>
              <a:t>What physics are we looking for? What are the models that we can probe?</a:t>
            </a:r>
            <a:endParaRPr b="1" sz="5200">
              <a:solidFill>
                <a:srgbClr val="054109"/>
              </a:solidFill>
            </a:endParaRPr>
          </a:p>
          <a:p>
            <a:pPr lvl="0" defTabSz="379729">
              <a:defRPr sz="1800"/>
            </a:pPr>
            <a:r>
              <a:rPr b="1" sz="5200">
                <a:solidFill>
                  <a:srgbClr val="054109"/>
                </a:solidFill>
              </a:rPr>
              <a:t>What is their relevance for HEP?</a:t>
            </a: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 possibile calorimeter</a:t>
            </a:r>
          </a:p>
        </p:txBody>
      </p:sp>
      <p:sp>
        <p:nvSpPr>
          <p:cNvPr id="690" name="Shape 6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endParaRPr b="1" sz="3600"/>
          </a:p>
          <a:p>
            <a:pPr lvl="0">
              <a:defRPr b="0" sz="1800"/>
            </a:pPr>
            <a:endParaRPr b="1" sz="3600"/>
          </a:p>
          <a:p>
            <a:pPr lvl="0">
              <a:defRPr b="0" sz="1800"/>
            </a:pPr>
            <a:endParaRPr b="1" sz="3600"/>
          </a:p>
          <a:p>
            <a:pPr lvl="0">
              <a:defRPr b="0" sz="1800"/>
            </a:pPr>
            <a:r>
              <a:rPr b="1" sz="3600"/>
              <a:t>The spiral Shashlik ECAL</a:t>
            </a:r>
            <a:endParaRPr b="1" sz="3600"/>
          </a:p>
          <a:p>
            <a:pPr lvl="1">
              <a:defRPr b="0" sz="1800"/>
            </a:pPr>
            <a:r>
              <a:rPr b="1" sz="3600"/>
              <a:t>Uniformity few %, time resolution σ∼1ns and  σ(E)/E=6.5%/√E⊕1%</a:t>
            </a:r>
          </a:p>
        </p:txBody>
      </p:sp>
      <p:sp>
        <p:nvSpPr>
          <p:cNvPr id="691" name="Shape 69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9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Shape 694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695" name="Shape 695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69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8371" y="2241550"/>
            <a:ext cx="11239501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Backgrounds</a:t>
            </a:r>
          </a:p>
        </p:txBody>
      </p:sp>
      <p:sp>
        <p:nvSpPr>
          <p:cNvPr id="699" name="Shape 6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We aim at 0 background —&gt;we should have estimates of &lt;&lt; 0.1 events in 2x10</a:t>
            </a:r>
            <a:r>
              <a:rPr b="1" baseline="31999" sz="2772"/>
              <a:t>20</a:t>
            </a:r>
            <a:r>
              <a:rPr b="1" sz="2772"/>
              <a:t>pot</a:t>
            </a:r>
            <a:endParaRPr b="1" sz="2772"/>
          </a:p>
          <a:p>
            <a:pPr lvl="1" marL="977900" indent="-488950" defTabSz="449833">
              <a:spcBef>
                <a:spcPts val="3200"/>
              </a:spcBef>
              <a:buSzPct val="100000"/>
              <a:buAutoNum type="alphaUcPeriod" startAt="1"/>
              <a:defRPr b="0" sz="1800"/>
            </a:pPr>
            <a:r>
              <a:rPr b="1" sz="2772"/>
              <a:t>Charged background —&gt; from random combinations of muons from pion decays, (a few 10’s in 2x10</a:t>
            </a:r>
            <a:r>
              <a:rPr b="1" baseline="31999" sz="2772"/>
              <a:t>20</a:t>
            </a:r>
            <a:r>
              <a:rPr b="1" sz="2772"/>
              <a:t> pot)  </a:t>
            </a:r>
            <a:r>
              <a:rPr b="1" sz="2772">
                <a:solidFill>
                  <a:srgbClr val="924607"/>
                </a:solidFill>
              </a:rPr>
              <a:t>primarily a background for μμ final states (dark photons, PNGBs and HNL) —&gt;very much dependent on    the type of the muon filter </a:t>
            </a:r>
            <a:endParaRPr b="1" sz="2772">
              <a:solidFill>
                <a:srgbClr val="924607"/>
              </a:solidFill>
            </a:endParaRPr>
          </a:p>
          <a:p>
            <a:pPr lvl="1" marL="977900" indent="-488950" defTabSz="449833">
              <a:spcBef>
                <a:spcPts val="3200"/>
              </a:spcBef>
              <a:buSzPct val="100000"/>
              <a:buAutoNum type="alphaUcPeriod" startAt="1"/>
              <a:defRPr b="0" sz="1800"/>
            </a:pPr>
            <a:r>
              <a:rPr b="1" sz="2772"/>
              <a:t>Neutral background —&gt;</a:t>
            </a:r>
            <a:r>
              <a:rPr b="1" sz="2772">
                <a:solidFill>
                  <a:srgbClr val="054109"/>
                </a:solidFill>
              </a:rPr>
              <a:t>background for HNL (K</a:t>
            </a:r>
            <a:r>
              <a:rPr b="1" baseline="31999" sz="2772">
                <a:solidFill>
                  <a:srgbClr val="054109"/>
                </a:solidFill>
              </a:rPr>
              <a:t>0</a:t>
            </a:r>
            <a:r>
              <a:rPr b="1" baseline="-5999" sz="2772">
                <a:solidFill>
                  <a:srgbClr val="054109"/>
                </a:solidFill>
              </a:rPr>
              <a:t>L</a:t>
            </a:r>
            <a:r>
              <a:rPr b="1" sz="2772">
                <a:solidFill>
                  <a:srgbClr val="054109"/>
                </a:solidFill>
              </a:rPr>
              <a:t>) and     more (n): produced by  𝛎𝜇 interactions in the last interaction lengths of the muon filter (about 200 reconstructed 𝜇𝜋 pairs in 2x10</a:t>
            </a:r>
            <a:r>
              <a:rPr b="1" baseline="31999" sz="2772">
                <a:solidFill>
                  <a:srgbClr val="054109"/>
                </a:solidFill>
              </a:rPr>
              <a:t>20</a:t>
            </a:r>
            <a:r>
              <a:rPr b="1" sz="2772">
                <a:solidFill>
                  <a:srgbClr val="054109"/>
                </a:solidFill>
              </a:rPr>
              <a:t> pot)</a:t>
            </a:r>
            <a:endParaRPr b="1" sz="2772">
              <a:solidFill>
                <a:srgbClr val="054109"/>
              </a:solidFill>
            </a:endParaRPr>
          </a:p>
          <a:p>
            <a:pPr lvl="1" marL="977900" indent="-488950" defTabSz="449833">
              <a:spcBef>
                <a:spcPts val="3200"/>
              </a:spcBef>
              <a:buSzPct val="100000"/>
              <a:buAutoNum type="alphaUcPeriod" startAt="1"/>
              <a:defRPr b="0" sz="1800"/>
            </a:pPr>
            <a:r>
              <a:rPr b="1" sz="2772">
                <a:solidFill>
                  <a:srgbClr val="054109"/>
                </a:solidFill>
              </a:rPr>
              <a:t>K</a:t>
            </a:r>
            <a:r>
              <a:rPr b="1" baseline="31999" sz="2772">
                <a:solidFill>
                  <a:srgbClr val="054109"/>
                </a:solidFill>
              </a:rPr>
              <a:t>0</a:t>
            </a:r>
            <a:r>
              <a:rPr b="1" baseline="-5999" sz="2772">
                <a:solidFill>
                  <a:srgbClr val="054109"/>
                </a:solidFill>
              </a:rPr>
              <a:t>S</a:t>
            </a:r>
            <a:r>
              <a:rPr b="1" sz="2772">
                <a:solidFill>
                  <a:srgbClr val="054109"/>
                </a:solidFill>
              </a:rPr>
              <a:t>—&gt;𝜋𝜋 —&gt; Muon detector and CALO</a:t>
            </a:r>
          </a:p>
        </p:txBody>
      </p:sp>
      <p:sp>
        <p:nvSpPr>
          <p:cNvPr id="700" name="Shape 7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0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03" name="Shape 703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04" name="Shape 704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Background</a:t>
            </a:r>
          </a:p>
        </p:txBody>
      </p:sp>
      <p:sp>
        <p:nvSpPr>
          <p:cNvPr id="707" name="Shape 707"/>
          <p:cNvSpPr/>
          <p:nvPr>
            <p:ph type="body" idx="1"/>
          </p:nvPr>
        </p:nvSpPr>
        <p:spPr>
          <a:xfrm>
            <a:off x="158210" y="2379751"/>
            <a:ext cx="11099801" cy="6286501"/>
          </a:xfrm>
          <a:prstGeom prst="rect">
            <a:avLst/>
          </a:prstGeom>
        </p:spPr>
        <p:txBody>
          <a:bodyPr/>
          <a:lstStyle/>
          <a:p>
            <a:pPr lvl="1" marL="1117600" indent="-558800" defTabSz="514095">
              <a:spcBef>
                <a:spcPts val="3600"/>
              </a:spcBef>
              <a:buSzPct val="100000"/>
              <a:buAutoNum type="alphaUcPeriod" startAt="1"/>
              <a:defRPr b="0" sz="1800"/>
            </a:pPr>
            <a:r>
              <a:rPr b="1" sz="3168"/>
              <a:t>Charged background —&gt;</a:t>
            </a:r>
            <a:r>
              <a:rPr b="1" sz="3168">
                <a:solidFill>
                  <a:srgbClr val="924607"/>
                </a:solidFill>
              </a:rPr>
              <a:t> detector with timing &lt;100ps (multi-gap RPC like ALICE or MCP and quarz) and  UV (a very high efficiency  veto) with scintillators upstream of  the decay tunnel </a:t>
            </a:r>
            <a:endParaRPr b="1" sz="3168">
              <a:solidFill>
                <a:srgbClr val="924607"/>
              </a:solidFill>
            </a:endParaRPr>
          </a:p>
          <a:p>
            <a:pPr lvl="1" marL="1117600" indent="-558800" defTabSz="514095">
              <a:spcBef>
                <a:spcPts val="3600"/>
              </a:spcBef>
              <a:buSzPct val="100000"/>
              <a:buAutoNum type="alphaUcPeriod" startAt="1"/>
              <a:defRPr b="0" sz="1800"/>
            </a:pPr>
            <a:r>
              <a:rPr b="1" sz="3168"/>
              <a:t>Neutral background —&gt;</a:t>
            </a:r>
            <a:endParaRPr b="1" sz="3168"/>
          </a:p>
          <a:p>
            <a:pPr lvl="2" marL="1676400" indent="-558800" defTabSz="514095">
              <a:spcBef>
                <a:spcPts val="3600"/>
              </a:spcBef>
              <a:buSzPct val="100000"/>
              <a:buAutoNum type="alphaUcPeriod" startAt="1"/>
              <a:defRPr b="0" sz="1800"/>
            </a:pPr>
            <a:r>
              <a:rPr b="1" sz="3168">
                <a:solidFill>
                  <a:srgbClr val="054109"/>
                </a:solidFill>
              </a:rPr>
              <a:t>K</a:t>
            </a:r>
            <a:r>
              <a:rPr b="1" baseline="31999" sz="3168">
                <a:solidFill>
                  <a:srgbClr val="054109"/>
                </a:solidFill>
              </a:rPr>
              <a:t>0</a:t>
            </a:r>
            <a:r>
              <a:rPr b="1" baseline="-5999" sz="3168">
                <a:solidFill>
                  <a:srgbClr val="054109"/>
                </a:solidFill>
              </a:rPr>
              <a:t>L</a:t>
            </a:r>
            <a:r>
              <a:rPr b="1" sz="3168">
                <a:solidFill>
                  <a:srgbClr val="054109"/>
                </a:solidFill>
              </a:rPr>
              <a:t> —&gt; kinematic selection (IP,P</a:t>
            </a:r>
            <a:r>
              <a:rPr b="1" baseline="-5999" sz="3168">
                <a:solidFill>
                  <a:srgbClr val="054109"/>
                </a:solidFill>
              </a:rPr>
              <a:t>T</a:t>
            </a:r>
            <a:r>
              <a:rPr b="1" sz="3168">
                <a:solidFill>
                  <a:srgbClr val="054109"/>
                </a:solidFill>
              </a:rPr>
              <a:t>) and equipping the last part of the muon filter with an upstream tagger (UT) to tag the neutrino interactions and PID</a:t>
            </a:r>
            <a:endParaRPr b="1" sz="3168">
              <a:solidFill>
                <a:srgbClr val="054109"/>
              </a:solidFill>
            </a:endParaRPr>
          </a:p>
          <a:p>
            <a:pPr lvl="2" marL="1676400" indent="-558800" defTabSz="514095">
              <a:spcBef>
                <a:spcPts val="3600"/>
              </a:spcBef>
              <a:buSzPct val="100000"/>
              <a:buAutoNum type="alphaUcPeriod" startAt="1"/>
              <a:defRPr b="0" sz="1800"/>
            </a:pPr>
            <a:r>
              <a:rPr b="1" sz="3168">
                <a:solidFill>
                  <a:srgbClr val="054109"/>
                </a:solidFill>
              </a:rPr>
              <a:t>n —&gt; under study</a:t>
            </a:r>
          </a:p>
        </p:txBody>
      </p:sp>
      <p:sp>
        <p:nvSpPr>
          <p:cNvPr id="708" name="Shape 7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0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Shape 711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12" name="Shape 712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Light 𝛎’s detector</a:t>
            </a:r>
          </a:p>
        </p:txBody>
      </p:sp>
      <p:sp>
        <p:nvSpPr>
          <p:cNvPr id="715" name="Shape 715"/>
          <p:cNvSpPr/>
          <p:nvPr>
            <p:ph type="body" idx="1"/>
          </p:nvPr>
        </p:nvSpPr>
        <p:spPr>
          <a:xfrm>
            <a:off x="476752" y="2085116"/>
            <a:ext cx="10839668" cy="3410052"/>
          </a:xfrm>
          <a:prstGeom prst="rect">
            <a:avLst/>
          </a:prstGeom>
        </p:spPr>
        <p:txBody>
          <a:bodyPr/>
          <a:lstStyle/>
          <a:p>
            <a:pPr lvl="0" defTabSz="385572">
              <a:spcBef>
                <a:spcPts val="2700"/>
              </a:spcBef>
              <a:defRPr b="0" sz="1800"/>
            </a:pPr>
            <a:r>
              <a:rPr b="1" sz="2376"/>
              <a:t>Emulsion based detector with the LNGS OPERA brick technolgy, but with a much smaller mass (750 bricks) very compact (2m), upstream of the HNL decay tunnel —&gt; with B field and followed by a muon detector (to  suppress charm background)</a:t>
            </a:r>
            <a:endParaRPr b="1" sz="2376"/>
          </a:p>
          <a:p>
            <a:pPr lvl="0" defTabSz="385572">
              <a:spcBef>
                <a:spcPts val="2700"/>
              </a:spcBef>
              <a:defRPr b="0" sz="1800"/>
            </a:pPr>
            <a:r>
              <a:rPr b="1" sz="2376">
                <a:solidFill>
                  <a:srgbClr val="0B5D18"/>
                </a:solidFill>
              </a:rPr>
              <a:t>Even replacing 10 times the emulsion bricks  during the run—&gt; still 5% of the  OPERA</a:t>
            </a:r>
            <a:endParaRPr b="1" sz="2376">
              <a:solidFill>
                <a:srgbClr val="0B5D18"/>
              </a:solidFill>
            </a:endParaRPr>
          </a:p>
        </p:txBody>
      </p:sp>
      <p:sp>
        <p:nvSpPr>
          <p:cNvPr id="716" name="Shape 7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1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Shape 719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20" name="Shape 720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72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0817" y="4451900"/>
            <a:ext cx="5206195" cy="4675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Active neutrino physics: 𝛎</a:t>
            </a:r>
            <a:r>
              <a:rPr baseline="-5999" sz="6200"/>
              <a:t>𝝉 </a:t>
            </a:r>
            <a:r>
              <a:rPr sz="6200"/>
              <a:t>e 𝛎</a:t>
            </a:r>
            <a:r>
              <a:rPr baseline="-5999" sz="6200"/>
              <a:t>μ</a:t>
            </a:r>
          </a:p>
        </p:txBody>
      </p:sp>
      <p:sp>
        <p:nvSpPr>
          <p:cNvPr id="724" name="Shape 724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defTabSz="408940">
              <a:spcBef>
                <a:spcPts val="2900"/>
              </a:spcBef>
              <a:defRPr b="0" sz="1800"/>
            </a:pPr>
            <a:r>
              <a:rPr b="1" sz="2520">
                <a:solidFill>
                  <a:srgbClr val="570706"/>
                </a:solidFill>
              </a:rPr>
              <a:t>It is possible to achieve a statistics of reconstructed and selected  𝛎</a:t>
            </a:r>
            <a:r>
              <a:rPr b="1" baseline="-5999" sz="2520">
                <a:solidFill>
                  <a:srgbClr val="570706"/>
                </a:solidFill>
              </a:rPr>
              <a:t>𝝉  </a:t>
            </a:r>
            <a:r>
              <a:rPr b="1" sz="2520">
                <a:solidFill>
                  <a:srgbClr val="570706"/>
                </a:solidFill>
              </a:rPr>
              <a:t>interactions &gt;200x the present one:</a:t>
            </a:r>
            <a:endParaRPr b="1" sz="2520">
              <a:solidFill>
                <a:srgbClr val="570706"/>
              </a:solidFill>
            </a:endParaRPr>
          </a:p>
          <a:p>
            <a:pPr lvl="1" indent="160019" defTabSz="408940">
              <a:spcBef>
                <a:spcPts val="2900"/>
              </a:spcBef>
              <a:defRPr b="0" sz="1800"/>
            </a:pPr>
            <a:r>
              <a:rPr b="1" sz="2520">
                <a:solidFill>
                  <a:srgbClr val="570706"/>
                </a:solidFill>
              </a:rPr>
              <a:t> DONUT  observed 9 events (from charm) with a background of 1.5 </a:t>
            </a:r>
            <a:endParaRPr b="1" sz="2520">
              <a:solidFill>
                <a:srgbClr val="570706"/>
              </a:solidFill>
            </a:endParaRPr>
          </a:p>
          <a:p>
            <a:pPr lvl="1" indent="160019" defTabSz="408940">
              <a:spcBef>
                <a:spcPts val="2900"/>
              </a:spcBef>
              <a:defRPr b="0" sz="1800"/>
            </a:pPr>
            <a:r>
              <a:rPr b="1" sz="2520">
                <a:solidFill>
                  <a:srgbClr val="570706"/>
                </a:solidFill>
              </a:rPr>
              <a:t> OPERA observed 4 events (from oscillations)</a:t>
            </a:r>
            <a:endParaRPr b="1" sz="2520">
              <a:solidFill>
                <a:srgbClr val="570706"/>
              </a:solidFill>
            </a:endParaRPr>
          </a:p>
          <a:p>
            <a:pPr lvl="1" indent="160019" defTabSz="408940">
              <a:spcBef>
                <a:spcPts val="2900"/>
              </a:spcBef>
              <a:defRPr b="0" sz="1800"/>
            </a:pPr>
            <a:r>
              <a:rPr b="1" sz="2520">
                <a:solidFill>
                  <a:srgbClr val="A37512"/>
                </a:solidFill>
              </a:rPr>
              <a:t>In general NP in the third generation (i.e. 𝝉) is experimentally less constrained than the other two families </a:t>
            </a:r>
            <a:endParaRPr b="1" sz="2520">
              <a:solidFill>
                <a:srgbClr val="A37512"/>
              </a:solidFill>
            </a:endParaRPr>
          </a:p>
          <a:p>
            <a:pPr lvl="1" indent="160019" defTabSz="408940">
              <a:spcBef>
                <a:spcPts val="2900"/>
              </a:spcBef>
              <a:defRPr b="0" sz="1800"/>
            </a:pPr>
            <a:r>
              <a:rPr b="1" sz="2520">
                <a:solidFill>
                  <a:srgbClr val="5F327C"/>
                </a:solidFill>
              </a:rPr>
              <a:t>In particular, two important experimental “anomalies” in the charged flavor sector involve the 𝝉 lepton:</a:t>
            </a:r>
            <a:endParaRPr b="1" sz="2520">
              <a:solidFill>
                <a:srgbClr val="5F327C"/>
              </a:solidFill>
            </a:endParaRPr>
          </a:p>
          <a:p>
            <a:pPr lvl="1" marL="889000" indent="-444500" defTabSz="408940">
              <a:spcBef>
                <a:spcPts val="2900"/>
              </a:spcBef>
              <a:buSzPct val="100000"/>
              <a:buAutoNum type="alphaUcPeriod" startAt="1"/>
              <a:defRPr b="0" sz="1800"/>
            </a:pPr>
            <a:r>
              <a:rPr b="1" sz="2520">
                <a:solidFill>
                  <a:srgbClr val="5F327C"/>
                </a:solidFill>
              </a:rPr>
              <a:t>	R(D), R(D*) from B factories —&gt;3.4𝝈 from the  SM</a:t>
            </a:r>
            <a:endParaRPr b="1" sz="2520">
              <a:solidFill>
                <a:srgbClr val="5F327C"/>
              </a:solidFill>
            </a:endParaRPr>
          </a:p>
          <a:p>
            <a:pPr lvl="1" marL="889000" indent="-444500" defTabSz="408940">
              <a:spcBef>
                <a:spcPts val="2900"/>
              </a:spcBef>
              <a:buSzPct val="100000"/>
              <a:buAutoNum type="alphaUcPeriod" startAt="1"/>
              <a:defRPr b="0" sz="1800"/>
            </a:pPr>
            <a:r>
              <a:rPr b="1" sz="2520">
                <a:solidFill>
                  <a:srgbClr val="5F327C"/>
                </a:solidFill>
              </a:rPr>
              <a:t>A(CP) (𝝉—&gt;πK</a:t>
            </a:r>
            <a:r>
              <a:rPr b="1" baseline="31999" sz="2520">
                <a:solidFill>
                  <a:srgbClr val="5F327C"/>
                </a:solidFill>
              </a:rPr>
              <a:t>0</a:t>
            </a:r>
            <a:r>
              <a:rPr b="1" baseline="-5999" sz="2520">
                <a:solidFill>
                  <a:srgbClr val="5F327C"/>
                </a:solidFill>
              </a:rPr>
              <a:t>S</a:t>
            </a:r>
            <a:r>
              <a:rPr b="1" sz="2520">
                <a:solidFill>
                  <a:srgbClr val="5F327C"/>
                </a:solidFill>
              </a:rPr>
              <a:t>𝛎</a:t>
            </a:r>
            <a:r>
              <a:rPr b="1" baseline="-5999" sz="2520">
                <a:solidFill>
                  <a:srgbClr val="5F327C"/>
                </a:solidFill>
              </a:rPr>
              <a:t>𝝉</a:t>
            </a:r>
            <a:r>
              <a:rPr b="1" sz="2520">
                <a:solidFill>
                  <a:srgbClr val="5F327C"/>
                </a:solidFill>
              </a:rPr>
              <a:t>)  —&gt;2.8𝝈 from the SM</a:t>
            </a:r>
          </a:p>
        </p:txBody>
      </p:sp>
      <p:sp>
        <p:nvSpPr>
          <p:cNvPr id="725" name="Shape 7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2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Shape 72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29" name="Shape 72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Active neutrino physics: 𝛎</a:t>
            </a:r>
            <a:r>
              <a:rPr baseline="-5999" sz="6200"/>
              <a:t>𝝉 </a:t>
            </a:r>
            <a:r>
              <a:rPr sz="6200"/>
              <a:t>e 𝛎</a:t>
            </a:r>
            <a:r>
              <a:rPr baseline="-5999" sz="6200"/>
              <a:t>μ</a:t>
            </a:r>
          </a:p>
        </p:txBody>
      </p:sp>
      <p:sp>
        <p:nvSpPr>
          <p:cNvPr id="732" name="Shape 7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73201">
              <a:spcBef>
                <a:spcPts val="3400"/>
              </a:spcBef>
              <a:defRPr b="0" sz="1800"/>
            </a:pPr>
            <a:r>
              <a:rPr b="1" sz="2916">
                <a:solidFill>
                  <a:srgbClr val="570706"/>
                </a:solidFill>
              </a:rPr>
              <a:t>—&gt; Differential cross section measurements in CC interactions</a:t>
            </a:r>
            <a:endParaRPr b="1" sz="2916">
              <a:solidFill>
                <a:srgbClr val="570706"/>
              </a:solidFill>
            </a:endParaRPr>
          </a:p>
          <a:p>
            <a:pPr lvl="0" defTabSz="473201">
              <a:spcBef>
                <a:spcPts val="3400"/>
              </a:spcBef>
              <a:defRPr b="0" sz="1800"/>
            </a:pPr>
            <a:r>
              <a:rPr b="1" sz="2916">
                <a:solidFill>
                  <a:srgbClr val="0B5D18"/>
                </a:solidFill>
              </a:rPr>
              <a:t>Other important measurements:</a:t>
            </a:r>
            <a:endParaRPr b="1" sz="2916">
              <a:solidFill>
                <a:srgbClr val="0B5D18"/>
              </a:solidFill>
            </a:endParaRPr>
          </a:p>
          <a:p>
            <a:pPr lvl="1" marL="1028700" indent="-514350" defTabSz="473201">
              <a:spcBef>
                <a:spcPts val="3400"/>
              </a:spcBef>
              <a:buSzPct val="100000"/>
              <a:buAutoNum type="alphaUcPeriod" startAt="1"/>
              <a:defRPr b="0" sz="1800"/>
            </a:pPr>
            <a:r>
              <a:rPr b="1" sz="2916">
                <a:solidFill>
                  <a:srgbClr val="0B5D18"/>
                </a:solidFill>
              </a:rPr>
              <a:t> anti-ν</a:t>
            </a:r>
            <a:r>
              <a:rPr b="1" baseline="-5999" sz="2916">
                <a:solidFill>
                  <a:srgbClr val="0B5D18"/>
                </a:solidFill>
              </a:rPr>
              <a:t>τ </a:t>
            </a:r>
            <a:r>
              <a:rPr b="1" sz="2916">
                <a:solidFill>
                  <a:srgbClr val="0B5D18"/>
                </a:solidFill>
              </a:rPr>
              <a:t>observation</a:t>
            </a:r>
            <a:r>
              <a:rPr b="1" baseline="-5999" sz="2916">
                <a:solidFill>
                  <a:srgbClr val="0B5D18"/>
                </a:solidFill>
              </a:rPr>
              <a:t> </a:t>
            </a:r>
            <a:r>
              <a:rPr b="1" sz="2916">
                <a:solidFill>
                  <a:srgbClr val="0B5D18"/>
                </a:solidFill>
              </a:rPr>
              <a:t>(the only SM particle never observed) </a:t>
            </a:r>
            <a:endParaRPr b="1" baseline="-5999" sz="2916">
              <a:solidFill>
                <a:srgbClr val="0B5D18"/>
              </a:solidFill>
            </a:endParaRPr>
          </a:p>
          <a:p>
            <a:pPr lvl="1" marL="1028700" indent="-514350" defTabSz="473201">
              <a:spcBef>
                <a:spcPts val="3400"/>
              </a:spcBef>
              <a:buSzPct val="100000"/>
              <a:buAutoNum type="alphaUcPeriod" startAt="1"/>
              <a:defRPr b="0" sz="1800"/>
            </a:pPr>
            <a:r>
              <a:rPr b="1" sz="2916">
                <a:solidFill>
                  <a:srgbClr val="0B5D18"/>
                </a:solidFill>
              </a:rPr>
              <a:t>charm production in ν</a:t>
            </a:r>
            <a:r>
              <a:rPr b="1" baseline="-5999" sz="2916">
                <a:solidFill>
                  <a:srgbClr val="0B5D18"/>
                </a:solidFill>
              </a:rPr>
              <a:t>μ</a:t>
            </a:r>
            <a:r>
              <a:rPr b="1" sz="2916">
                <a:solidFill>
                  <a:srgbClr val="0B5D18"/>
                </a:solidFill>
              </a:rPr>
              <a:t> interactions (large statistical increase, &gt;100x, compared to  CHORUS and in particular for the  anti-ν</a:t>
            </a:r>
            <a:r>
              <a:rPr b="1" baseline="-5999" sz="2916">
                <a:solidFill>
                  <a:srgbClr val="0B5D18"/>
                </a:solidFill>
              </a:rPr>
              <a:t>μ</a:t>
            </a:r>
            <a:r>
              <a:rPr b="1" sz="2916">
                <a:solidFill>
                  <a:srgbClr val="0B5D18"/>
                </a:solidFill>
              </a:rPr>
              <a:t>, : indeed, in a beam dump  anti-ν</a:t>
            </a:r>
            <a:r>
              <a:rPr b="1" baseline="-5999" sz="2916">
                <a:solidFill>
                  <a:srgbClr val="0B5D18"/>
                </a:solidFill>
              </a:rPr>
              <a:t>μ</a:t>
            </a:r>
            <a:r>
              <a:rPr b="1" sz="2916">
                <a:solidFill>
                  <a:srgbClr val="0B5D18"/>
                </a:solidFill>
              </a:rPr>
              <a:t>/ν</a:t>
            </a:r>
            <a:r>
              <a:rPr b="1" baseline="-5999" sz="2916">
                <a:solidFill>
                  <a:srgbClr val="0B5D18"/>
                </a:solidFill>
              </a:rPr>
              <a:t>μ</a:t>
            </a:r>
            <a:r>
              <a:rPr b="1" sz="2916">
                <a:solidFill>
                  <a:srgbClr val="0B5D18"/>
                </a:solidFill>
              </a:rPr>
              <a:t> 60%)</a:t>
            </a:r>
            <a:endParaRPr b="1" sz="2916" u="sng">
              <a:solidFill>
                <a:srgbClr val="0B5D18"/>
              </a:solidFill>
            </a:endParaRPr>
          </a:p>
        </p:txBody>
      </p:sp>
      <p:sp>
        <p:nvSpPr>
          <p:cNvPr id="733" name="Shape 7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3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Shape 736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37" name="Shape 737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 lvl="0">
              <a:defRPr sz="1800"/>
            </a:pPr>
            <a:r>
              <a:rPr sz="7919"/>
              <a:t>Schedule, committees, collaboration, etc…</a:t>
            </a:r>
          </a:p>
        </p:txBody>
      </p:sp>
      <p:sp>
        <p:nvSpPr>
          <p:cNvPr id="740" name="Shape 7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EOI (i)</a:t>
            </a:r>
          </a:p>
        </p:txBody>
      </p:sp>
      <p:sp>
        <p:nvSpPr>
          <p:cNvPr id="743" name="Shape 7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97256">
              <a:spcBef>
                <a:spcPts val="2800"/>
              </a:spcBef>
              <a:defRPr b="0" sz="1800"/>
            </a:pPr>
            <a:r>
              <a:rPr b="1" sz="2448">
                <a:solidFill>
                  <a:srgbClr val="164F86"/>
                </a:solidFill>
              </a:rPr>
              <a:t>SPC EOI-2013-010 + addendum  submitted  October 2013</a:t>
            </a:r>
            <a:endParaRPr b="1" sz="2448">
              <a:solidFill>
                <a:srgbClr val="164F86"/>
              </a:solidFill>
            </a:endParaRPr>
          </a:p>
          <a:p>
            <a:pPr lvl="0" defTabSz="397256">
              <a:spcBef>
                <a:spcPts val="2800"/>
              </a:spcBef>
              <a:defRPr b="0" sz="1800"/>
            </a:pPr>
            <a:r>
              <a:rPr b="1" sz="2448">
                <a:solidFill>
                  <a:srgbClr val="164F86"/>
                </a:solidFill>
              </a:rPr>
              <a:t>Interaction with the SPSc referees and discussion at the January 2014 meeting. </a:t>
            </a:r>
            <a:endParaRPr b="1" sz="2448">
              <a:solidFill>
                <a:srgbClr val="164F86"/>
              </a:solidFill>
            </a:endParaRPr>
          </a:p>
          <a:p>
            <a:pPr lvl="0" defTabSz="397256">
              <a:spcBef>
                <a:spcPts val="2800"/>
              </a:spcBef>
              <a:defRPr b="0" sz="1800"/>
            </a:pPr>
            <a:r>
              <a:rPr b="1" sz="2448">
                <a:solidFill>
                  <a:srgbClr val="0B5D18"/>
                </a:solidFill>
              </a:rPr>
              <a:t>SPSc recommendation</a:t>
            </a:r>
            <a:r>
              <a:rPr b="1" sz="2448">
                <a:solidFill>
                  <a:srgbClr val="0B5D18"/>
                </a:solidFill>
              </a:rPr>
              <a:t>:  </a:t>
            </a:r>
            <a:endParaRPr b="1" sz="2448">
              <a:solidFill>
                <a:srgbClr val="0B5D18"/>
              </a:solidFill>
            </a:endParaRPr>
          </a:p>
          <a:p>
            <a:pPr lvl="0" defTabSz="310895">
              <a:spcBef>
                <a:spcPts val="0"/>
              </a:spcBef>
              <a:defRPr b="0" sz="1800"/>
            </a:pPr>
            <a:r>
              <a:rPr sz="2040">
                <a:solidFill>
                  <a:srgbClr val="0B5D18"/>
                </a:solidFill>
                <a:latin typeface="Menlo Regular"/>
                <a:ea typeface="Menlo Regular"/>
                <a:cs typeface="Menlo Regular"/>
                <a:sym typeface="Menlo Regular"/>
              </a:rPr>
              <a:t>The Committee </a:t>
            </a:r>
            <a:r>
              <a:rPr b="1" sz="2040">
                <a:solidFill>
                  <a:srgbClr val="0B5D18"/>
                </a:solidFill>
                <a:latin typeface="Menlo Regular"/>
                <a:ea typeface="Menlo Regular"/>
                <a:cs typeface="Menlo Regular"/>
                <a:sym typeface="Menlo Regular"/>
              </a:rPr>
              <a:t>received with interest</a:t>
            </a:r>
            <a:r>
              <a:rPr sz="2040">
                <a:solidFill>
                  <a:srgbClr val="0B5D18"/>
                </a:solidFill>
                <a:latin typeface="Menlo Regular"/>
                <a:ea typeface="Menlo Regular"/>
                <a:cs typeface="Menlo Regular"/>
                <a:sym typeface="Menlo Regular"/>
              </a:rPr>
              <a:t> the response of the proponents to the questions raised in its review of EOI010.</a:t>
            </a:r>
            <a:endParaRPr sz="2040">
              <a:solidFill>
                <a:srgbClr val="0B5D18"/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310895">
              <a:spcBef>
                <a:spcPts val="0"/>
              </a:spcBef>
              <a:defRPr b="0" sz="1800"/>
            </a:pPr>
            <a:r>
              <a:rPr sz="2040">
                <a:solidFill>
                  <a:srgbClr val="0B5D18"/>
                </a:solidFill>
                <a:latin typeface="Menlo Regular"/>
                <a:ea typeface="Menlo Regular"/>
                <a:cs typeface="Menlo Regular"/>
                <a:sym typeface="Menlo Regular"/>
              </a:rPr>
              <a:t>The SPSC </a:t>
            </a:r>
            <a:r>
              <a:rPr b="1" sz="2040">
                <a:solidFill>
                  <a:srgbClr val="0B5D18"/>
                </a:solidFill>
                <a:latin typeface="Menlo Regular"/>
                <a:ea typeface="Menlo Regular"/>
                <a:cs typeface="Menlo Regular"/>
                <a:sym typeface="Menlo Regular"/>
              </a:rPr>
              <a:t>recognises</a:t>
            </a:r>
            <a:r>
              <a:rPr sz="2040">
                <a:solidFill>
                  <a:srgbClr val="0B5D18"/>
                </a:solidFill>
                <a:latin typeface="Menlo Regular"/>
                <a:ea typeface="Menlo Regular"/>
                <a:cs typeface="Menlo Regular"/>
                <a:sym typeface="Menlo Regular"/>
              </a:rPr>
              <a:t> the interesting physics potential of searching for heavy neutral leptons and investigating the properties of neutrinos.</a:t>
            </a:r>
            <a:endParaRPr sz="2040">
              <a:solidFill>
                <a:srgbClr val="0B5D18"/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310895">
              <a:spcBef>
                <a:spcPts val="0"/>
              </a:spcBef>
              <a:defRPr b="0" sz="1800"/>
            </a:pPr>
            <a:r>
              <a:rPr sz="2040">
                <a:solidFill>
                  <a:srgbClr val="0B5D18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Considering the large cost and complexity of the required beam infrastructure as well as the significant associated beam intensity, such a project should be designed as a general purpose beam dump facility with the broadest possible physics programme, including maximum reach in the investigation of the hidden sector.</a:t>
            </a:r>
            <a:endParaRPr sz="2040">
              <a:solidFill>
                <a:srgbClr val="0B5D18"/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lvl="0" defTabSz="310895">
              <a:spcBef>
                <a:spcPts val="0"/>
              </a:spcBef>
              <a:defRPr b="0" sz="1800"/>
            </a:pPr>
            <a:r>
              <a:rPr sz="2040">
                <a:solidFill>
                  <a:srgbClr val="0B5D18"/>
                </a:solidFill>
                <a:latin typeface="Menlo Regular"/>
                <a:ea typeface="Menlo Regular"/>
                <a:cs typeface="Menlo Regular"/>
                <a:sym typeface="Menlo Regular"/>
              </a:rPr>
              <a:t>To further review the project the Committee </a:t>
            </a:r>
            <a:r>
              <a:rPr b="1" sz="2040">
                <a:solidFill>
                  <a:srgbClr val="0B5D18"/>
                </a:solidFill>
                <a:latin typeface="Menlo Regular"/>
                <a:ea typeface="Menlo Regular"/>
                <a:cs typeface="Menlo Regular"/>
                <a:sym typeface="Menlo Regular"/>
              </a:rPr>
              <a:t>would need</a:t>
            </a:r>
            <a:r>
              <a:rPr sz="2040">
                <a:solidFill>
                  <a:srgbClr val="0B5D18"/>
                </a:solidFill>
                <a:latin typeface="Menlo Regular"/>
                <a:ea typeface="Menlo Regular"/>
                <a:cs typeface="Menlo Regular"/>
                <a:sym typeface="Menlo Regular"/>
              </a:rPr>
              <a:t> an extended proposal with further developed physics goals, a more detailed technical design and a stronger collaboration.</a:t>
            </a:r>
          </a:p>
        </p:txBody>
      </p:sp>
      <p:sp>
        <p:nvSpPr>
          <p:cNvPr id="744" name="Shape 7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4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6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Shape 747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48" name="Shape 748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SHIP: stato delle cose</a:t>
            </a:r>
          </a:p>
        </p:txBody>
      </p:sp>
      <p:sp>
        <p:nvSpPr>
          <p:cNvPr id="751" name="Shape 7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68045">
              <a:spcBef>
                <a:spcPts val="2600"/>
              </a:spcBef>
              <a:defRPr b="0" sz="1800"/>
            </a:pPr>
            <a:r>
              <a:rPr b="1" sz="2268">
                <a:solidFill>
                  <a:srgbClr val="570706"/>
                </a:solidFill>
              </a:rPr>
              <a:t>Da allora: </a:t>
            </a:r>
            <a:endParaRPr b="1" sz="2268">
              <a:solidFill>
                <a:srgbClr val="570706"/>
              </a:solidFill>
            </a:endParaRPr>
          </a:p>
          <a:p>
            <a:pPr lvl="1" indent="144018" defTabSz="368045">
              <a:spcBef>
                <a:spcPts val="2600"/>
              </a:spcBef>
              <a:defRPr b="0" sz="1800"/>
            </a:pPr>
            <a:r>
              <a:rPr b="1" sz="2268">
                <a:solidFill>
                  <a:srgbClr val="164F86"/>
                </a:solidFill>
              </a:rPr>
              <a:t>ampliamento sostanziale della Collaborazione a  &gt;11 Nazioni partecipanti, alcune con 6 istituti!</a:t>
            </a:r>
            <a:endParaRPr b="1" sz="2268">
              <a:solidFill>
                <a:srgbClr val="164F86"/>
              </a:solidFill>
            </a:endParaRPr>
          </a:p>
          <a:p>
            <a:pPr lvl="1" indent="144018" defTabSz="368045">
              <a:spcBef>
                <a:spcPts val="2600"/>
              </a:spcBef>
              <a:defRPr b="0" sz="1800"/>
            </a:pPr>
            <a:r>
              <a:rPr b="1" sz="2268" u="sng">
                <a:solidFill>
                  <a:srgbClr val="861001"/>
                </a:solidFill>
              </a:rPr>
              <a:t>documento tecnico della Task Force della divisione acceleratori CERN  sul progetto del fascio (2/7/2014) e valutazione costi</a:t>
            </a:r>
            <a:endParaRPr b="1" sz="2268" u="sng">
              <a:solidFill>
                <a:srgbClr val="861001"/>
              </a:solidFill>
            </a:endParaRPr>
          </a:p>
          <a:p>
            <a:pPr lvl="1" indent="144018" defTabSz="368045">
              <a:spcBef>
                <a:spcPts val="2600"/>
              </a:spcBef>
              <a:defRPr b="0" sz="1800"/>
            </a:pPr>
            <a:r>
              <a:rPr b="1" sz="2268">
                <a:solidFill>
                  <a:srgbClr val="054109"/>
                </a:solidFill>
              </a:rPr>
              <a:t>estensione del caso di Fisica (tutt’ora in corso)</a:t>
            </a:r>
            <a:endParaRPr b="1" sz="2268">
              <a:solidFill>
                <a:srgbClr val="054109"/>
              </a:solidFill>
            </a:endParaRPr>
          </a:p>
          <a:p>
            <a:pPr lvl="1" indent="144018" defTabSz="368045">
              <a:spcBef>
                <a:spcPts val="2600"/>
              </a:spcBef>
              <a:defRPr b="0" sz="1800"/>
            </a:pPr>
            <a:r>
              <a:rPr b="1" sz="2268"/>
              <a:t>rivalutazione di fondi con full simulation e miglioramento progetto del filtro di muoni e del rivelatore (tutt’ora in corso)</a:t>
            </a:r>
            <a:endParaRPr b="1" sz="2268"/>
          </a:p>
          <a:p>
            <a:pPr lvl="1" indent="144018" defTabSz="368045">
              <a:spcBef>
                <a:spcPts val="2600"/>
              </a:spcBef>
              <a:defRPr b="0" sz="1800"/>
            </a:pPr>
            <a:r>
              <a:rPr b="1" sz="2268"/>
              <a:t>sigla 2015 in CNS1 come p-SHIP (6 sezioni) —&gt; assegnazione a Settembre 2014 per preparare il Technical Proposal	</a:t>
            </a:r>
            <a:endParaRPr b="1" sz="2268"/>
          </a:p>
          <a:p>
            <a:pPr lvl="1" indent="144018" defTabSz="368045">
              <a:spcBef>
                <a:spcPts val="2600"/>
              </a:spcBef>
              <a:defRPr b="0" sz="1800"/>
            </a:pPr>
            <a:r>
              <a:rPr b="1" sz="2268">
                <a:solidFill>
                  <a:srgbClr val="5F327C"/>
                </a:solidFill>
              </a:rPr>
              <a:t>Technical Proposal in preparazione per Marzo-Aprile 2015 con articolo con teorici</a:t>
            </a:r>
          </a:p>
        </p:txBody>
      </p:sp>
      <p:sp>
        <p:nvSpPr>
          <p:cNvPr id="752" name="Shape 7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5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Shape 755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56" name="Shape 756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 lvl="0">
              <a:defRPr sz="1800"/>
            </a:pPr>
            <a:r>
              <a:rPr sz="7840"/>
              <a:t>Studies from CERN-ACC</a:t>
            </a:r>
          </a:p>
        </p:txBody>
      </p:sp>
      <p:sp>
        <p:nvSpPr>
          <p:cNvPr id="759" name="Shape 75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6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62" name="Shape 762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63" name="Shape 763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764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7003" y="2257841"/>
            <a:ext cx="5638466" cy="6243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Shaking hands…</a:t>
            </a:r>
          </a:p>
        </p:txBody>
      </p:sp>
      <p:sp>
        <p:nvSpPr>
          <p:cNvPr id="255" name="Shape 255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5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259" name="Shape 25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26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9845" y="2202080"/>
            <a:ext cx="8068661" cy="534944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475682" y="7615356"/>
            <a:ext cx="1159698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600"/>
              <a:t>SM was recently fully confirmed by the Higgs-boson discovery! (with the exception  of the anti-𝛎</a:t>
            </a:r>
            <a:r>
              <a:rPr b="1" baseline="-5999" sz="3600"/>
              <a:t>𝝉</a:t>
            </a:r>
            <a:r>
              <a:rPr b="1" sz="3600"/>
              <a:t>, whose detection is one of the goals of SHIP)</a:t>
            </a:r>
          </a:p>
        </p:txBody>
      </p:sp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Time-table </a:t>
            </a:r>
          </a:p>
        </p:txBody>
      </p:sp>
      <p:sp>
        <p:nvSpPr>
          <p:cNvPr id="767" name="Shape 76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6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70" name="Shape 770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71" name="Shape 771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77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4765" y="2101968"/>
            <a:ext cx="10871201" cy="6731001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Shape 773"/>
          <p:cNvSpPr/>
          <p:nvPr/>
        </p:nvSpPr>
        <p:spPr>
          <a:xfrm>
            <a:off x="274103" y="3396991"/>
            <a:ext cx="608598" cy="571291"/>
          </a:xfrm>
          <a:prstGeom prst="rightArrow">
            <a:avLst>
              <a:gd name="adj1" fmla="val 32000"/>
              <a:gd name="adj2" fmla="val 78876"/>
            </a:avLst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 lvl="0">
              <a:defRPr sz="1800"/>
            </a:pPr>
            <a:r>
              <a:rPr sz="7919"/>
              <a:t>Financial considerations</a:t>
            </a:r>
          </a:p>
        </p:txBody>
      </p:sp>
      <p:sp>
        <p:nvSpPr>
          <p:cNvPr id="776" name="Shape 7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spcBef>
                <a:spcPts val="3600"/>
              </a:spcBef>
              <a:defRPr b="0" sz="1800"/>
            </a:pPr>
            <a:r>
              <a:rPr b="1" sz="3168"/>
              <a:t>Intensity frontier physics at CERN is done in a parasitic way!</a:t>
            </a:r>
            <a:endParaRPr b="1" sz="3168"/>
          </a:p>
          <a:p>
            <a:pPr lvl="0" defTabSz="514095">
              <a:spcBef>
                <a:spcPts val="3600"/>
              </a:spcBef>
              <a:defRPr b="0" sz="1800"/>
            </a:pPr>
            <a:r>
              <a:rPr b="1" sz="3168"/>
              <a:t>High energy beams are built for other (noble) purposes and we contribute  to exploit them as much as we can </a:t>
            </a:r>
            <a:endParaRPr b="1" sz="3168"/>
          </a:p>
          <a:p>
            <a:pPr lvl="0" defTabSz="514095">
              <a:spcBef>
                <a:spcPts val="3600"/>
              </a:spcBef>
              <a:defRPr b="0" sz="1800"/>
            </a:pPr>
            <a:r>
              <a:rPr b="1" sz="3168">
                <a:solidFill>
                  <a:srgbClr val="5F327C"/>
                </a:solidFill>
              </a:rPr>
              <a:t>Indeed e.g for the SPS after the closure of the Gran Sasso beam most of the protons are unused </a:t>
            </a:r>
            <a:endParaRPr b="1" sz="3168">
              <a:solidFill>
                <a:srgbClr val="5F327C"/>
              </a:solidFill>
            </a:endParaRPr>
          </a:p>
          <a:p>
            <a:pPr lvl="0" defTabSz="514095">
              <a:spcBef>
                <a:spcPts val="3600"/>
              </a:spcBef>
              <a:defRPr b="0" sz="1800"/>
            </a:pPr>
            <a:r>
              <a:rPr b="1" sz="3168">
                <a:solidFill>
                  <a:srgbClr val="5F327C"/>
                </a:solidFill>
              </a:rPr>
              <a:t>	</a:t>
            </a:r>
            <a:r>
              <a:rPr b="1" sz="3168">
                <a:solidFill>
                  <a:srgbClr val="0B5D18"/>
                </a:solidFill>
              </a:rPr>
              <a:t>the SHIP experiment aims at using these protons to do frontier research</a:t>
            </a:r>
            <a:endParaRPr b="1" sz="3168">
              <a:solidFill>
                <a:srgbClr val="0B5D18"/>
              </a:solidFill>
            </a:endParaRPr>
          </a:p>
        </p:txBody>
      </p:sp>
      <p:sp>
        <p:nvSpPr>
          <p:cNvPr id="777" name="Shape 7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7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Shape 780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81" name="Shape 781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 lvl="0">
              <a:defRPr sz="1800"/>
            </a:pPr>
            <a:r>
              <a:rPr sz="7200"/>
              <a:t>Financial considerations(ii)</a:t>
            </a:r>
          </a:p>
        </p:txBody>
      </p:sp>
      <p:sp>
        <p:nvSpPr>
          <p:cNvPr id="784" name="Shape 7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3600">
                <a:solidFill>
                  <a:srgbClr val="570706"/>
                </a:solidFill>
              </a:rPr>
              <a:t>When considering additional costs for beam lines, and detectors we often forget that this has to be compared with the cost of </a:t>
            </a:r>
            <a:endParaRPr b="1" sz="3600">
              <a:solidFill>
                <a:srgbClr val="570706"/>
              </a:solidFill>
            </a:endParaRPr>
          </a:p>
          <a:p>
            <a:pPr lvl="0">
              <a:defRPr b="0" sz="1800"/>
            </a:pPr>
            <a:r>
              <a:rPr b="1" sz="3600">
                <a:solidFill>
                  <a:srgbClr val="570706"/>
                </a:solidFill>
              </a:rPr>
              <a:t>	</a:t>
            </a:r>
            <a:r>
              <a:rPr b="1" sz="3600">
                <a:solidFill>
                  <a:srgbClr val="924607"/>
                </a:solidFill>
              </a:rPr>
              <a:t>building, upgrading, maintaining the accelerators —&gt; e.g. LHC 10BCHF</a:t>
            </a:r>
            <a:endParaRPr b="1" sz="3600">
              <a:solidFill>
                <a:srgbClr val="924607"/>
              </a:solidFill>
            </a:endParaRPr>
          </a:p>
          <a:p>
            <a:pPr lvl="0">
              <a:defRPr b="0" sz="1800"/>
            </a:pPr>
            <a:r>
              <a:rPr b="1" sz="3600">
                <a:solidFill>
                  <a:srgbClr val="924607"/>
                </a:solidFill>
              </a:rPr>
              <a:t>	electricity bill, salaries ecc. —&gt; quite high…</a:t>
            </a:r>
            <a:endParaRPr b="1" sz="3600">
              <a:solidFill>
                <a:srgbClr val="924607"/>
              </a:solidFill>
            </a:endParaRPr>
          </a:p>
          <a:p>
            <a:pPr lvl="0">
              <a:defRPr b="0" sz="1800"/>
            </a:pPr>
            <a:r>
              <a:rPr b="1" sz="3600">
                <a:solidFill>
                  <a:srgbClr val="0365C0"/>
                </a:solidFill>
              </a:rPr>
              <a:t>and the waste of money of not fully exploiting the beams for physics!</a:t>
            </a:r>
          </a:p>
        </p:txBody>
      </p:sp>
      <p:sp>
        <p:nvSpPr>
          <p:cNvPr id="785" name="Shape 78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8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7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Shape 788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89" name="Shape 789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Take home message!</a:t>
            </a:r>
          </a:p>
        </p:txBody>
      </p:sp>
      <p:sp>
        <p:nvSpPr>
          <p:cNvPr id="792" name="Shape 7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spcBef>
                <a:spcPts val="3600"/>
              </a:spcBef>
              <a:defRPr b="0" sz="1800"/>
            </a:pPr>
            <a:r>
              <a:rPr b="1" sz="3168"/>
              <a:t>We know for sure that there is NP </a:t>
            </a:r>
            <a:endParaRPr b="1" sz="3168"/>
          </a:p>
          <a:p>
            <a:pPr lvl="0" defTabSz="514095">
              <a:spcBef>
                <a:spcPts val="3600"/>
              </a:spcBef>
              <a:defRPr b="0" sz="1800"/>
            </a:pPr>
            <a:r>
              <a:rPr b="1" sz="3168">
                <a:solidFill>
                  <a:srgbClr val="924607"/>
                </a:solidFill>
              </a:rPr>
              <a:t>Yet, we don’t know which one among the NP theories  is the right one.</a:t>
            </a:r>
            <a:endParaRPr b="1" sz="3168">
              <a:solidFill>
                <a:srgbClr val="924607"/>
              </a:solidFill>
            </a:endParaRPr>
          </a:p>
          <a:p>
            <a:pPr lvl="0" defTabSz="514095">
              <a:spcBef>
                <a:spcPts val="3600"/>
              </a:spcBef>
              <a:defRPr b="0" sz="1800"/>
            </a:pPr>
            <a:r>
              <a:rPr b="1" sz="3168">
                <a:solidFill>
                  <a:srgbClr val="924607"/>
                </a:solidFill>
              </a:rPr>
              <a:t>Maybe none of them is right!</a:t>
            </a:r>
            <a:endParaRPr b="1" sz="3168">
              <a:solidFill>
                <a:srgbClr val="924607"/>
              </a:solidFill>
            </a:endParaRPr>
          </a:p>
          <a:p>
            <a:pPr lvl="0" defTabSz="514095">
              <a:spcBef>
                <a:spcPts val="3600"/>
              </a:spcBef>
              <a:defRPr b="0" sz="1800"/>
            </a:pPr>
            <a:r>
              <a:rPr b="1" sz="3168">
                <a:solidFill>
                  <a:srgbClr val="0B5D18"/>
                </a:solidFill>
              </a:rPr>
              <a:t>We should  keep an open mind </a:t>
            </a:r>
            <a:endParaRPr b="1" sz="3168">
              <a:solidFill>
                <a:srgbClr val="0B5D18"/>
              </a:solidFill>
            </a:endParaRPr>
          </a:p>
          <a:p>
            <a:pPr lvl="0" defTabSz="514095">
              <a:spcBef>
                <a:spcPts val="3600"/>
              </a:spcBef>
              <a:defRPr b="0" sz="1800"/>
            </a:pPr>
            <a:r>
              <a:rPr b="1" sz="3168">
                <a:solidFill>
                  <a:srgbClr val="164F86"/>
                </a:solidFill>
              </a:rPr>
              <a:t>Pursuing a diversity of experimental approaches is very important to maximize our likelihoods of finding NP</a:t>
            </a:r>
            <a:endParaRPr b="1" sz="3168">
              <a:solidFill>
                <a:srgbClr val="164F86"/>
              </a:solidFill>
            </a:endParaRPr>
          </a:p>
        </p:txBody>
      </p:sp>
      <p:sp>
        <p:nvSpPr>
          <p:cNvPr id="793" name="Shape 7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7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796" name="Shape 796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797" name="Shape 797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end</a:t>
            </a:r>
          </a:p>
        </p:txBody>
      </p:sp>
      <p:sp>
        <p:nvSpPr>
          <p:cNvPr id="800" name="Shape 8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hierarchy problem</a:t>
            </a:r>
          </a:p>
        </p:txBody>
      </p:sp>
      <p:sp>
        <p:nvSpPr>
          <p:cNvPr id="803" name="Shape 8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201168" defTabSz="514095">
              <a:spcBef>
                <a:spcPts val="3600"/>
              </a:spcBef>
              <a:defRPr b="0" sz="1800"/>
            </a:pPr>
            <a:r>
              <a:rPr b="1" sz="3168"/>
              <a:t>One other outstanding issue with the SM comes from so called Naturalness arguments (or Hierarchy problem):  </a:t>
            </a:r>
            <a:endParaRPr b="1" sz="3168"/>
          </a:p>
          <a:p>
            <a:pPr lvl="1" indent="201168" defTabSz="514095">
              <a:spcBef>
                <a:spcPts val="3600"/>
              </a:spcBef>
              <a:defRPr b="0" sz="1800"/>
            </a:pPr>
            <a:r>
              <a:rPr b="1" sz="3168">
                <a:solidFill>
                  <a:srgbClr val="0B5D18"/>
                </a:solidFill>
              </a:rPr>
              <a:t>     if there exists  a new scalar particle of mass M between EW scale and Planck scale, then the Higgs mass is not protected against radiative corrections and is brought towards high values—&gt;fine tuning is then needed to explain why m</a:t>
            </a:r>
            <a:r>
              <a:rPr b="1" baseline="-5999" sz="3168">
                <a:solidFill>
                  <a:srgbClr val="0B5D18"/>
                </a:solidFill>
              </a:rPr>
              <a:t>H</a:t>
            </a:r>
            <a:r>
              <a:rPr b="1" sz="3168">
                <a:solidFill>
                  <a:srgbClr val="0B5D18"/>
                </a:solidFill>
              </a:rPr>
              <a:t>=125GeV</a:t>
            </a:r>
            <a:endParaRPr b="1" sz="3168">
              <a:solidFill>
                <a:srgbClr val="0B5D18"/>
              </a:solidFill>
            </a:endParaRPr>
          </a:p>
          <a:p>
            <a:pPr lvl="1" indent="201168" defTabSz="514095">
              <a:spcBef>
                <a:spcPts val="3600"/>
              </a:spcBef>
              <a:defRPr b="0" sz="1800"/>
            </a:pPr>
            <a:r>
              <a:rPr b="1" sz="3168">
                <a:solidFill>
                  <a:srgbClr val="924607"/>
                </a:solidFill>
              </a:rPr>
              <a:t>(I neglect here for simplicity other issues such as  how to solve the strong CP problem, who is the inflaton, what is dark energy,…)</a:t>
            </a:r>
          </a:p>
        </p:txBody>
      </p:sp>
      <p:sp>
        <p:nvSpPr>
          <p:cNvPr id="804" name="Shape 8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8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6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Shape 807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808" name="Shape 808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80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56440" y="3402191"/>
            <a:ext cx="3025465" cy="3241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 lvl="0">
              <a:defRPr sz="1800"/>
            </a:pPr>
            <a:r>
              <a:rPr sz="5300"/>
              <a:t>How to build a consistent model?(i)</a:t>
            </a:r>
          </a:p>
        </p:txBody>
      </p:sp>
      <p:sp>
        <p:nvSpPr>
          <p:cNvPr id="812" name="Shape 8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269747">
              <a:spcBef>
                <a:spcPts val="700"/>
              </a:spcBef>
              <a:defRPr b="0" sz="1800"/>
            </a:pPr>
            <a:r>
              <a:rPr b="1" sz="2124">
                <a:solidFill>
                  <a:srgbClr val="054109"/>
                </a:solidFill>
                <a:latin typeface="Helvetica"/>
                <a:ea typeface="Helvetica"/>
                <a:cs typeface="Helvetica"/>
                <a:sym typeface="Helvetica"/>
              </a:rPr>
              <a:t>1) Address the Hierarchy problem, assuming that dynamics or symmetries or space-time modifications can cure it</a:t>
            </a:r>
            <a:endParaRPr b="1" sz="2124">
              <a:solidFill>
                <a:srgbClr val="054109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269747">
              <a:spcBef>
                <a:spcPts val="700"/>
              </a:spcBef>
              <a:defRPr b="0" sz="1800"/>
            </a:pPr>
            <a:r>
              <a:rPr b="1" sz="2124">
                <a:latin typeface="Helvetica"/>
                <a:ea typeface="Helvetica"/>
                <a:cs typeface="Helvetica"/>
                <a:sym typeface="Helvetica"/>
              </a:rPr>
              <a:t>	a)SUSY —&gt;</a:t>
            </a:r>
            <a:endParaRPr b="1" sz="2124">
              <a:latin typeface="Helvetica"/>
              <a:ea typeface="Helvetica"/>
              <a:cs typeface="Helvetica"/>
              <a:sym typeface="Helvetica"/>
            </a:endParaRPr>
          </a:p>
          <a:p>
            <a:pPr lvl="0" defTabSz="344677">
              <a:spcBef>
                <a:spcPts val="2400"/>
              </a:spcBef>
              <a:defRPr b="0" sz="1800"/>
            </a:pPr>
            <a:r>
              <a:rPr b="1" sz="2124">
                <a:latin typeface="Helvetica"/>
                <a:ea typeface="Helvetica"/>
                <a:cs typeface="Helvetica"/>
                <a:sym typeface="Helvetica"/>
              </a:rPr>
              <a:t>	this also provides a DM candidate (LSP WIMP)</a:t>
            </a:r>
            <a:endParaRPr b="1" sz="2124">
              <a:latin typeface="Helvetica"/>
              <a:ea typeface="Helvetica"/>
              <a:cs typeface="Helvetica"/>
              <a:sym typeface="Helvetica"/>
            </a:endParaRPr>
          </a:p>
          <a:p>
            <a:pPr lvl="0" defTabSz="344677">
              <a:spcBef>
                <a:spcPts val="2400"/>
              </a:spcBef>
              <a:defRPr b="0" sz="1800"/>
            </a:pPr>
            <a:r>
              <a:rPr b="1" sz="2124">
                <a:latin typeface="Helvetica"/>
                <a:ea typeface="Helvetica"/>
                <a:cs typeface="Helvetica"/>
                <a:sym typeface="Helvetica"/>
              </a:rPr>
              <a:t>      	it may explain Baryogenesis</a:t>
            </a:r>
            <a:endParaRPr b="1" sz="2124">
              <a:latin typeface="Helvetica"/>
              <a:ea typeface="Helvetica"/>
              <a:cs typeface="Helvetica"/>
              <a:sym typeface="Helvetica"/>
            </a:endParaRPr>
          </a:p>
          <a:p>
            <a:pPr lvl="0" defTabSz="344677">
              <a:spcBef>
                <a:spcPts val="2400"/>
              </a:spcBef>
              <a:defRPr b="0" sz="1800"/>
            </a:pPr>
            <a:r>
              <a:rPr b="1" sz="2124"/>
              <a:t>	also gives a GUT scale (but not really “needed”)</a:t>
            </a:r>
            <a:endParaRPr b="1" sz="2124"/>
          </a:p>
          <a:p>
            <a:pPr lvl="0" defTabSz="344677">
              <a:spcBef>
                <a:spcPts val="2400"/>
              </a:spcBef>
              <a:defRPr b="0" sz="1800"/>
            </a:pPr>
            <a:r>
              <a:rPr b="1" sz="2124"/>
              <a:t>     b) Composite Higgs is another possibility</a:t>
            </a:r>
            <a:endParaRPr b="1" sz="2124"/>
          </a:p>
          <a:p>
            <a:pPr lvl="0" defTabSz="344677">
              <a:spcBef>
                <a:spcPts val="2400"/>
              </a:spcBef>
              <a:defRPr b="0" sz="1800"/>
            </a:pPr>
            <a:r>
              <a:rPr b="1" sz="2124" u="sng">
                <a:solidFill>
                  <a:srgbClr val="924607"/>
                </a:solidFill>
              </a:rPr>
              <a:t>—&gt; many tests of these theories with Flavor Physics are possible, i.e. rare or forbidden meson decays and CPV in meson mixing and decay </a:t>
            </a:r>
            <a:endParaRPr b="1" sz="2124" u="sng">
              <a:solidFill>
                <a:srgbClr val="924607"/>
              </a:solidFill>
            </a:endParaRPr>
          </a:p>
          <a:p>
            <a:pPr lvl="0" defTabSz="344677">
              <a:spcBef>
                <a:spcPts val="2400"/>
              </a:spcBef>
              <a:defRPr b="0" sz="1800"/>
            </a:pPr>
            <a:r>
              <a:rPr b="1" sz="2124">
                <a:solidFill>
                  <a:srgbClr val="773F9B"/>
                </a:solidFill>
              </a:rPr>
              <a:t>(it should also be said that Natural SUSY, due to lack of observation of super partners,  is in turn already “fine-tuned” to about 10% and will be more with 13TeV run if nothing is found—&gt;a lot of debate on this in the community, 1-2 papers/day on the arXiv!) </a:t>
            </a:r>
          </a:p>
        </p:txBody>
      </p:sp>
      <p:sp>
        <p:nvSpPr>
          <p:cNvPr id="813" name="Shape 8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81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Shape 816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817" name="Shape 817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/>
            </a:pPr>
            <a:r>
              <a:rPr sz="5400"/>
              <a:t>How to build a consistent model?(ii)</a:t>
            </a:r>
          </a:p>
        </p:txBody>
      </p:sp>
      <p:sp>
        <p:nvSpPr>
          <p:cNvPr id="820" name="Shape 8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85572">
              <a:spcBef>
                <a:spcPts val="2700"/>
              </a:spcBef>
              <a:defRPr b="0" sz="1800"/>
            </a:pPr>
            <a:r>
              <a:rPr b="1" sz="2376">
                <a:solidFill>
                  <a:srgbClr val="861001"/>
                </a:solidFill>
              </a:rPr>
              <a:t>2) Accept that fine tuning exists as a fact of Nature —&gt;multiverse, anthropic selection? </a:t>
            </a:r>
            <a:endParaRPr b="1" sz="2376">
              <a:solidFill>
                <a:srgbClr val="861001"/>
              </a:solidFill>
            </a:endParaRPr>
          </a:p>
          <a:p>
            <a:pPr lvl="0" defTabSz="385572">
              <a:spcBef>
                <a:spcPts val="2700"/>
              </a:spcBef>
              <a:defRPr b="0" sz="1800"/>
            </a:pPr>
            <a:r>
              <a:rPr b="1" sz="2376">
                <a:solidFill>
                  <a:srgbClr val="861001"/>
                </a:solidFill>
              </a:rPr>
              <a:t>	physics at 100GeV depends on specific choices of parameters made at 10</a:t>
            </a:r>
            <a:r>
              <a:rPr b="1" baseline="31999" sz="2376">
                <a:solidFill>
                  <a:srgbClr val="861001"/>
                </a:solidFill>
              </a:rPr>
              <a:t>16</a:t>
            </a:r>
            <a:r>
              <a:rPr b="1" sz="2376">
                <a:solidFill>
                  <a:srgbClr val="861001"/>
                </a:solidFill>
              </a:rPr>
              <a:t>GeV!</a:t>
            </a:r>
            <a:endParaRPr b="1" sz="2376">
              <a:solidFill>
                <a:srgbClr val="861001"/>
              </a:solidFill>
            </a:endParaRPr>
          </a:p>
          <a:p>
            <a:pPr lvl="0" defTabSz="385572">
              <a:spcBef>
                <a:spcPts val="2700"/>
              </a:spcBef>
              <a:defRPr b="0" sz="1800"/>
            </a:pPr>
            <a:r>
              <a:rPr b="1" sz="2376">
                <a:solidFill>
                  <a:srgbClr val="861001"/>
                </a:solidFill>
              </a:rPr>
              <a:t>	but who knows… we have other unsolved fine tunings (cosmological constant, strong CP)</a:t>
            </a:r>
            <a:endParaRPr b="1" sz="2376">
              <a:solidFill>
                <a:srgbClr val="861001"/>
              </a:solidFill>
            </a:endParaRPr>
          </a:p>
          <a:p>
            <a:pPr lvl="0" defTabSz="385572">
              <a:spcBef>
                <a:spcPts val="2700"/>
              </a:spcBef>
              <a:defRPr b="0" sz="1800"/>
            </a:pPr>
            <a:r>
              <a:rPr b="1" sz="2376">
                <a:solidFill>
                  <a:srgbClr val="5F327C"/>
                </a:solidFill>
              </a:rPr>
              <a:t>3) Assume there is no other scalar heavier of the Higgs up to the Planck mass </a:t>
            </a:r>
            <a:endParaRPr b="1" sz="2376">
              <a:solidFill>
                <a:srgbClr val="5F327C"/>
              </a:solidFill>
            </a:endParaRPr>
          </a:p>
          <a:p>
            <a:pPr lvl="0" defTabSz="385572">
              <a:spcBef>
                <a:spcPts val="2700"/>
              </a:spcBef>
              <a:defRPr b="0" sz="1800"/>
            </a:pPr>
            <a:r>
              <a:rPr b="1" sz="2376">
                <a:solidFill>
                  <a:srgbClr val="5F327C"/>
                </a:solidFill>
              </a:rPr>
              <a:t>	—&gt; still one is left with the need of explaining DM, Baryogenesis</a:t>
            </a:r>
            <a:endParaRPr b="1" sz="2376">
              <a:solidFill>
                <a:srgbClr val="5F327C"/>
              </a:solidFill>
            </a:endParaRPr>
          </a:p>
          <a:p>
            <a:pPr lvl="0" defTabSz="385572">
              <a:spcBef>
                <a:spcPts val="2700"/>
              </a:spcBef>
              <a:defRPr b="0" sz="1800"/>
            </a:pPr>
            <a:r>
              <a:rPr b="1" sz="2376">
                <a:solidFill>
                  <a:srgbClr val="5F327C"/>
                </a:solidFill>
              </a:rPr>
              <a:t>	—&gt; 𝛎MSM and its variants</a:t>
            </a:r>
            <a:endParaRPr b="1" sz="2376">
              <a:solidFill>
                <a:srgbClr val="5F327C"/>
              </a:solidFill>
            </a:endParaRPr>
          </a:p>
          <a:p>
            <a:pPr lvl="0" defTabSz="385572">
              <a:spcBef>
                <a:spcPts val="2700"/>
              </a:spcBef>
              <a:defRPr b="0" sz="1800"/>
            </a:pPr>
            <a:r>
              <a:rPr b="1" sz="2376">
                <a:solidFill>
                  <a:srgbClr val="5F327C"/>
                </a:solidFill>
              </a:rPr>
              <a:t>	some issues with the Planck scale but again, who knows… </a:t>
            </a:r>
          </a:p>
        </p:txBody>
      </p:sp>
      <p:sp>
        <p:nvSpPr>
          <p:cNvPr id="821" name="Shape 8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82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824" name="Shape 824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825" name="Shape 825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calorimeter</a:t>
            </a:r>
          </a:p>
        </p:txBody>
      </p:sp>
      <p:sp>
        <p:nvSpPr>
          <p:cNvPr id="828" name="Shape 828"/>
          <p:cNvSpPr/>
          <p:nvPr>
            <p:ph type="body" idx="1"/>
          </p:nvPr>
        </p:nvSpPr>
        <p:spPr>
          <a:xfrm>
            <a:off x="611827" y="2087196"/>
            <a:ext cx="8650982" cy="4281926"/>
          </a:xfrm>
          <a:prstGeom prst="rect">
            <a:avLst/>
          </a:prstGeom>
        </p:spPr>
        <p:txBody>
          <a:bodyPr/>
          <a:lstStyle/>
          <a:p>
            <a:pPr lvl="0" defTabSz="449833">
              <a:spcBef>
                <a:spcPts val="3200"/>
              </a:spcBef>
              <a:defRPr b="0" sz="1800"/>
            </a:pPr>
            <a:r>
              <a:rPr b="1" sz="2772"/>
              <a:t>An e.m. calo  allows the reconstruction of additional decay modes:</a:t>
            </a:r>
            <a:endParaRPr b="1" sz="2772"/>
          </a:p>
          <a:p>
            <a:pPr lvl="1" indent="176021" defTabSz="449833">
              <a:spcBef>
                <a:spcPts val="3200"/>
              </a:spcBef>
              <a:defRPr b="0" sz="1800"/>
            </a:pPr>
            <a:r>
              <a:rPr b="1" sz="2772">
                <a:solidFill>
                  <a:srgbClr val="BD5B0C"/>
                </a:solidFill>
              </a:rPr>
              <a:t>N—&gt;e</a:t>
            </a:r>
            <a:r>
              <a:rPr b="1" baseline="31999" sz="2772">
                <a:solidFill>
                  <a:srgbClr val="BD5B0C"/>
                </a:solidFill>
              </a:rPr>
              <a:t>+</a:t>
            </a:r>
            <a:r>
              <a:rPr b="1" sz="2772">
                <a:solidFill>
                  <a:srgbClr val="BD5B0C"/>
                </a:solidFill>
              </a:rPr>
              <a:t>π</a:t>
            </a:r>
            <a:r>
              <a:rPr b="1" baseline="31999" sz="2772">
                <a:solidFill>
                  <a:srgbClr val="BD5B0C"/>
                </a:solidFill>
              </a:rPr>
              <a:t>-</a:t>
            </a:r>
            <a:r>
              <a:rPr b="1" sz="2772">
                <a:solidFill>
                  <a:srgbClr val="BD5B0C"/>
                </a:solidFill>
              </a:rPr>
              <a:t>  allowing to access the limit on Ue (since the flavor structure is not known these channels could also be favored) </a:t>
            </a:r>
            <a:endParaRPr b="1" sz="2772">
              <a:solidFill>
                <a:srgbClr val="BD5B0C"/>
              </a:solidFill>
            </a:endParaRPr>
          </a:p>
          <a:p>
            <a:pPr lvl="1" indent="176021" defTabSz="449833">
              <a:spcBef>
                <a:spcPts val="3200"/>
              </a:spcBef>
              <a:defRPr b="0" sz="1800"/>
            </a:pPr>
            <a:r>
              <a:rPr b="1" sz="2772">
                <a:solidFill>
                  <a:srgbClr val="BD5B0C"/>
                </a:solidFill>
              </a:rPr>
              <a:t>N—&gt;μ</a:t>
            </a:r>
            <a:r>
              <a:rPr b="1" baseline="31999" sz="2772">
                <a:solidFill>
                  <a:srgbClr val="BD5B0C"/>
                </a:solidFill>
              </a:rPr>
              <a:t>+</a:t>
            </a:r>
            <a:r>
              <a:rPr b="1" sz="2772">
                <a:solidFill>
                  <a:srgbClr val="BD5B0C"/>
                </a:solidFill>
              </a:rPr>
              <a:t>ρ</a:t>
            </a:r>
            <a:r>
              <a:rPr b="1" baseline="31999" sz="2772">
                <a:solidFill>
                  <a:srgbClr val="BD5B0C"/>
                </a:solidFill>
              </a:rPr>
              <a:t>- </a:t>
            </a:r>
            <a:r>
              <a:rPr b="1" sz="2772">
                <a:solidFill>
                  <a:srgbClr val="BD5B0C"/>
                </a:solidFill>
              </a:rPr>
              <a:t>with ρ</a:t>
            </a:r>
            <a:r>
              <a:rPr b="1" baseline="31999" sz="2772">
                <a:solidFill>
                  <a:srgbClr val="BD5B0C"/>
                </a:solidFill>
              </a:rPr>
              <a:t>-</a:t>
            </a:r>
            <a:r>
              <a:rPr b="1" sz="2772">
                <a:solidFill>
                  <a:srgbClr val="BD5B0C"/>
                </a:solidFill>
              </a:rPr>
              <a:t> —&gt;π</a:t>
            </a:r>
            <a:r>
              <a:rPr b="1" baseline="31999" sz="2772">
                <a:solidFill>
                  <a:srgbClr val="BD5B0C"/>
                </a:solidFill>
              </a:rPr>
              <a:t>-</a:t>
            </a:r>
            <a:r>
              <a:rPr b="1" sz="2772">
                <a:solidFill>
                  <a:srgbClr val="BD5B0C"/>
                </a:solidFill>
              </a:rPr>
              <a:t>π</a:t>
            </a:r>
            <a:r>
              <a:rPr b="1" baseline="31999" sz="2772">
                <a:solidFill>
                  <a:srgbClr val="BD5B0C"/>
                </a:solidFill>
              </a:rPr>
              <a:t>0</a:t>
            </a:r>
            <a:r>
              <a:rPr b="1" sz="2772">
                <a:solidFill>
                  <a:srgbClr val="BD5B0C"/>
                </a:solidFill>
              </a:rPr>
              <a:t> that  allows to improve the limit on U</a:t>
            </a:r>
            <a:r>
              <a:rPr b="1" baseline="-5999" sz="2772">
                <a:solidFill>
                  <a:srgbClr val="BD5B0C"/>
                </a:solidFill>
              </a:rPr>
              <a:t>μ</a:t>
            </a:r>
            <a:r>
              <a:rPr b="1" sz="2772">
                <a:solidFill>
                  <a:srgbClr val="BD5B0C"/>
                </a:solidFill>
              </a:rPr>
              <a:t> (about the same BR of μ+π-, for m&gt;700Mev)</a:t>
            </a:r>
          </a:p>
        </p:txBody>
      </p:sp>
      <p:sp>
        <p:nvSpPr>
          <p:cNvPr id="829" name="Shape 8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83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Shape 832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833" name="Shape 833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834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39333" y="2245489"/>
            <a:ext cx="3254376" cy="324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12109" y="6020070"/>
            <a:ext cx="8650982" cy="2986077"/>
          </a:xfrm>
          <a:prstGeom prst="rect">
            <a:avLst/>
          </a:prstGeom>
          <a:ln w="12700">
            <a:miter lim="400000"/>
          </a:ln>
        </p:spPr>
      </p:pic>
      <p:sp>
        <p:nvSpPr>
          <p:cNvPr id="836" name="Shape 836"/>
          <p:cNvSpPr/>
          <p:nvPr/>
        </p:nvSpPr>
        <p:spPr>
          <a:xfrm>
            <a:off x="579966" y="7154603"/>
            <a:ext cx="3373042" cy="1235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spcBef>
                <a:spcPts val="4200"/>
              </a:spcBef>
              <a:defRPr sz="2500"/>
            </a:lvl1pPr>
          </a:lstStyle>
          <a:p>
            <a:pPr lvl="0">
              <a:defRPr sz="1800"/>
            </a:pPr>
            <a:r>
              <a:rPr sz="2500"/>
              <a:t>Assuming 10x10cm2 cells</a:t>
            </a:r>
          </a:p>
        </p:txBody>
      </p:sp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How to go to higher masses(ii)</a:t>
            </a:r>
          </a:p>
        </p:txBody>
      </p:sp>
      <p:sp>
        <p:nvSpPr>
          <p:cNvPr id="839" name="Shape 8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spcBef>
                <a:spcPts val="1200"/>
              </a:spcBef>
              <a:defRPr b="0"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CMS 10</a:t>
            </a:r>
            <a:r>
              <a:rPr baseline="31999" sz="2400">
                <a:latin typeface="Arial Bold"/>
                <a:ea typeface="Arial Bold"/>
                <a:cs typeface="Arial Bold"/>
                <a:sym typeface="Arial Bold"/>
              </a:rPr>
              <a:t>11</a:t>
            </a: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 W , assuming zero background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spcBef>
                <a:spcPts val="1200"/>
              </a:spcBef>
              <a:defRPr b="0" sz="1800"/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840" name="Shape 8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84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843" name="Shape 843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844" name="Shape 844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84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8241" y="4640785"/>
            <a:ext cx="7977771" cy="3745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xfrm>
            <a:off x="715510" y="533371"/>
            <a:ext cx="11099801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However…</a:t>
            </a:r>
          </a:p>
        </p:txBody>
      </p:sp>
      <p:sp>
        <p:nvSpPr>
          <p:cNvPr id="264" name="Shape 264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268" name="Shape 268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sp>
        <p:nvSpPr>
          <p:cNvPr id="269" name="Shape 269"/>
          <p:cNvSpPr/>
          <p:nvPr/>
        </p:nvSpPr>
        <p:spPr>
          <a:xfrm>
            <a:off x="289442" y="2914650"/>
            <a:ext cx="7335653" cy="567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spcBef>
                <a:spcPts val="4200"/>
              </a:spcBef>
              <a:defRPr sz="1800"/>
            </a:pPr>
            <a:r>
              <a:rPr b="1" sz="2900"/>
              <a:t>However: no NP anywhere! Also, naturalness is now severely challenged. </a:t>
            </a:r>
            <a:endParaRPr b="1" sz="2900"/>
          </a:p>
          <a:p>
            <a:pPr lvl="1" algn="l">
              <a:spcBef>
                <a:spcPts val="4200"/>
              </a:spcBef>
              <a:defRPr sz="1800"/>
            </a:pPr>
            <a:r>
              <a:rPr b="1" sz="2900"/>
              <a:t>The peculiar Higgs mass suggest that, even in absence of NP, the Universe is metastable.</a:t>
            </a:r>
            <a:endParaRPr b="1" sz="2900"/>
          </a:p>
          <a:p>
            <a:pPr lvl="1" algn="l">
              <a:spcBef>
                <a:spcPts val="4200"/>
              </a:spcBef>
              <a:defRPr sz="1800"/>
            </a:pPr>
            <a:r>
              <a:rPr b="1" sz="2800"/>
              <a:t>SM could well be valid up to Planck scale but we have to explain some facts: neutrino  oscillations, bariogenesis, dark matter (+inflation, dark energy</a:t>
            </a:r>
            <a:r>
              <a:rPr b="1" sz="3600"/>
              <a:t>…)</a:t>
            </a:r>
          </a:p>
        </p:txBody>
      </p:sp>
      <p:pic>
        <p:nvPicPr>
          <p:cNvPr id="27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96721" y="2374900"/>
            <a:ext cx="4938256" cy="4505256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7673505" y="8140019"/>
            <a:ext cx="322689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400"/>
            </a:lvl1pPr>
          </a:lstStyle>
          <a:p>
            <a:pPr lvl="0">
              <a:defRPr b="0" sz="1800"/>
            </a:pPr>
            <a:r>
              <a:rPr b="1" sz="2400"/>
              <a:t>JHEP 1312 (2013) 089</a:t>
            </a:r>
          </a:p>
        </p:txBody>
      </p:sp>
    </p:spTree>
  </p:cSld>
  <p:clrMapOvr>
    <a:masterClrMapping/>
  </p:clrMapOvr>
  <p:transition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Light scalar</a:t>
            </a:r>
          </a:p>
        </p:txBody>
      </p:sp>
      <p:sp>
        <p:nvSpPr>
          <p:cNvPr id="848" name="Shape 8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spcBef>
                <a:spcPts val="1200"/>
              </a:spcBef>
              <a:defRPr b="0" sz="1800"/>
            </a:pPr>
            <a:r>
              <a:rPr sz="3000"/>
              <a:t>Properties of the scalar: if y=sin ρ</a:t>
            </a:r>
            <a:endParaRPr sz="3000"/>
          </a:p>
          <a:p>
            <a:pPr lvl="1" defTabSz="457200">
              <a:spcBef>
                <a:spcPts val="1200"/>
              </a:spcBef>
              <a:defRPr b="0" sz="1800"/>
            </a:pPr>
            <a:r>
              <a:rPr sz="3000"/>
              <a:t>couples to SM particles with a factor y</a:t>
            </a:r>
            <a:r>
              <a:rPr baseline="16666" sz="3000"/>
              <a:t>2 </a:t>
            </a:r>
            <a:r>
              <a:rPr sz="3000"/>
              <a:t>compared to the Higgs;</a:t>
            </a:r>
            <a:endParaRPr sz="3000"/>
          </a:p>
          <a:p>
            <a:pPr lvl="1" defTabSz="457200">
              <a:spcBef>
                <a:spcPts val="1200"/>
              </a:spcBef>
              <a:defRPr b="0" sz="1800"/>
            </a:pPr>
            <a:r>
              <a:rPr sz="3000"/>
              <a:t>production </a:t>
            </a:r>
            <a:r>
              <a:rPr sz="3000"/>
              <a:t>cross section is proportional to y</a:t>
            </a:r>
            <a:r>
              <a:rPr baseline="16666" sz="3000"/>
              <a:t>2</a:t>
            </a:r>
            <a:r>
              <a:rPr sz="3000"/>
              <a:t>;</a:t>
            </a:r>
            <a:endParaRPr sz="3000"/>
          </a:p>
          <a:p>
            <a:pPr lvl="1" defTabSz="457200">
              <a:spcBef>
                <a:spcPts val="1200"/>
              </a:spcBef>
              <a:defRPr b="0" sz="1800"/>
            </a:pPr>
            <a:r>
              <a:rPr sz="3000">
                <a:solidFill>
                  <a:srgbClr val="1830F3"/>
                </a:solidFill>
              </a:rPr>
              <a:t>lifetime is inversely proportional to y</a:t>
            </a:r>
            <a:r>
              <a:rPr baseline="16666" sz="3000">
                <a:solidFill>
                  <a:srgbClr val="1830F3"/>
                </a:solidFill>
              </a:rPr>
              <a:t>2 </a:t>
            </a:r>
            <a:r>
              <a:rPr sz="3000"/>
              <a:t>and depends on the mass (the more channels become kinematically accessible the shorter the lifetime);</a:t>
            </a:r>
            <a:endParaRPr sz="3000"/>
          </a:p>
          <a:p>
            <a:pPr lvl="1" defTabSz="457200">
              <a:spcBef>
                <a:spcPts val="1200"/>
              </a:spcBef>
              <a:defRPr b="0" sz="1800"/>
            </a:pPr>
            <a:r>
              <a:rPr sz="3000"/>
              <a:t>the branching fractions do not depend on y</a:t>
            </a:r>
            <a:r>
              <a:rPr baseline="16666" sz="3000"/>
              <a:t>2</a:t>
            </a:r>
            <a:r>
              <a:rPr sz="3000"/>
              <a:t>;</a:t>
            </a:r>
          </a:p>
        </p:txBody>
      </p:sp>
      <p:sp>
        <p:nvSpPr>
          <p:cNvPr id="849" name="Shape 8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85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852" name="Shape 852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853" name="Shape 853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7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5035" y="677180"/>
            <a:ext cx="6099257" cy="8016638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10020613" y="7806266"/>
            <a:ext cx="173504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700"/>
            </a:lvl1pPr>
          </a:lstStyle>
          <a:p>
            <a:pPr lvl="0">
              <a:defRPr b="0" sz="1800"/>
            </a:pPr>
            <a:r>
              <a:rPr b="1" sz="2700"/>
              <a:t> 16/5/2014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7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122" y="-2381"/>
            <a:ext cx="681855" cy="910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871" y="89701"/>
            <a:ext cx="741062" cy="72653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7874424" y="9175480"/>
            <a:ext cx="403639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Univ. Roma2/TorVergata  - 18/11/2014 </a:t>
            </a:r>
          </a:p>
        </p:txBody>
      </p:sp>
      <p:sp>
        <p:nvSpPr>
          <p:cNvPr id="281" name="Shape 281"/>
          <p:cNvSpPr/>
          <p:nvPr/>
        </p:nvSpPr>
        <p:spPr>
          <a:xfrm>
            <a:off x="690994" y="9175480"/>
            <a:ext cx="37261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Walter M. Bonivento - INFN Cagliari</a:t>
            </a:r>
          </a:p>
        </p:txBody>
      </p:sp>
      <p:pic>
        <p:nvPicPr>
          <p:cNvPr id="28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1015320"/>
            <a:ext cx="11099801" cy="8123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