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3" r:id="rId2"/>
    <p:sldId id="272" r:id="rId3"/>
    <p:sldId id="257" r:id="rId4"/>
    <p:sldId id="274" r:id="rId5"/>
    <p:sldId id="266" r:id="rId6"/>
    <p:sldId id="284" r:id="rId7"/>
    <p:sldId id="267" r:id="rId8"/>
    <p:sldId id="285" r:id="rId9"/>
    <p:sldId id="261" r:id="rId10"/>
    <p:sldId id="268" r:id="rId11"/>
    <p:sldId id="280" r:id="rId12"/>
    <p:sldId id="281" r:id="rId13"/>
    <p:sldId id="294" r:id="rId14"/>
    <p:sldId id="277" r:id="rId15"/>
    <p:sldId id="269" r:id="rId16"/>
    <p:sldId id="271" r:id="rId17"/>
    <p:sldId id="278" r:id="rId18"/>
    <p:sldId id="282" r:id="rId19"/>
    <p:sldId id="295" r:id="rId20"/>
    <p:sldId id="279" r:id="rId21"/>
    <p:sldId id="273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5" d="100"/>
          <a:sy n="105" d="100"/>
        </p:scale>
        <p:origin x="-4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4760C-4D96-8446-B1C8-2C01FC2998E4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8673B-08E7-3648-A23F-D560CF412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744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9D82E-8BFD-6548-87CC-4DF132DA5DB5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4E693-53C3-6E46-AB44-485830CA7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61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4E693-53C3-6E46-AB44-485830CA76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93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475C-FC80-8349-B879-9FF8D1647EC4}" type="datetime1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FB3-280A-D442-8801-AA8F0FA99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3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95F2-E3F6-7145-AD3D-48B90BA7EF9C}" type="datetime1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FB3-280A-D442-8801-AA8F0FA99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3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151B-6F45-0F46-BEE3-1C11989DF879}" type="datetime1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FB3-280A-D442-8801-AA8F0FA99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9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830A-16FA-2C43-A3EB-60BD3F1E9B7F}" type="datetime1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FB3-280A-D442-8801-AA8F0FA99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5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3DBE-A154-0149-80D4-1E49D062CF5B}" type="datetime1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FB3-280A-D442-8801-AA8F0FA99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6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C23AB-88FE-4B47-8D60-F793FF79DE44}" type="datetime1">
              <a:rPr lang="en-US" smtClean="0"/>
              <a:t>10/21/13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FB3-280A-D442-8801-AA8F0FA99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8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7C45-10EF-C447-BB25-B054A50BE1BC}" type="datetime1">
              <a:rPr lang="en-US" smtClean="0"/>
              <a:t>10/21/13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FB3-280A-D442-8801-AA8F0FA99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4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BAAA-7E24-C04F-8196-98CF00C69C83}" type="datetime1">
              <a:rPr lang="en-US" smtClean="0"/>
              <a:t>10/21/13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FB3-280A-D442-8801-AA8F0FA99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77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64761-428F-C346-8DCB-FD39B8640FD9}" type="datetime1">
              <a:rPr lang="en-US" smtClean="0"/>
              <a:t>10/21/13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FB3-280A-D442-8801-AA8F0FA99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53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13DB-F02D-594A-A64E-20D850D7281D}" type="datetime1">
              <a:rPr lang="en-US" smtClean="0"/>
              <a:t>10/21/13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FB3-280A-D442-8801-AA8F0FA99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8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BC5D-AD56-5A48-A93A-DF8C4B9E997E}" type="datetime1">
              <a:rPr lang="en-US" smtClean="0"/>
              <a:t>10/21/13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FB3-280A-D442-8801-AA8F0FA99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4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12AA0-B3E3-3E4D-BDFB-7A0E3FEB12B6}" type="datetime1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2BFB3-280A-D442-8801-AA8F0FA99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6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2523" y="404664"/>
            <a:ext cx="6875861" cy="2308324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>
                <a:latin typeface="Arial"/>
                <a:cs typeface="Arial"/>
              </a:rPr>
              <a:t>Expression of Interest:</a:t>
            </a:r>
          </a:p>
          <a:p>
            <a:pPr algn="ctr"/>
            <a:r>
              <a:rPr lang="en-US" sz="3200" b="1" i="1" dirty="0" smtClean="0">
                <a:latin typeface="Arial"/>
                <a:cs typeface="Arial"/>
              </a:rPr>
              <a:t>Proposal to search for</a:t>
            </a:r>
          </a:p>
          <a:p>
            <a:pPr algn="ctr"/>
            <a:r>
              <a:rPr lang="en-US" sz="3200" b="1" i="1" dirty="0" smtClean="0">
                <a:latin typeface="Arial"/>
                <a:cs typeface="Arial"/>
              </a:rPr>
              <a:t>Heavy Neutral Leptons at the SPS</a:t>
            </a:r>
          </a:p>
          <a:p>
            <a:pPr algn="ctr"/>
            <a:endParaRPr lang="en-US" sz="3200" b="1" i="1" dirty="0" smtClean="0">
              <a:latin typeface="Arial"/>
              <a:cs typeface="Arial"/>
            </a:endParaRPr>
          </a:p>
          <a:p>
            <a:pPr algn="ctr"/>
            <a:r>
              <a:rPr lang="en-US" sz="1600" i="1" dirty="0">
                <a:latin typeface="Arial"/>
                <a:cs typeface="Arial"/>
              </a:rPr>
              <a:t>(CERN-SPSC-2013-024 / SPSC-EOI-010</a:t>
            </a:r>
            <a:r>
              <a:rPr lang="en-US" sz="1600" i="1" dirty="0" smtClean="0">
                <a:latin typeface="Arial"/>
                <a:cs typeface="Arial"/>
              </a:rPr>
              <a:t>)</a:t>
            </a:r>
            <a:endParaRPr lang="en-US" sz="1600" i="1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3140968"/>
            <a:ext cx="1560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On behalf of:</a:t>
            </a:r>
            <a:endParaRPr lang="en-US" i="1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717032"/>
            <a:ext cx="8663116" cy="274684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FB3-280A-D442-8801-AA8F0FA99DBA}" type="slidenum">
              <a:rPr lang="en-US" smtClean="0"/>
              <a:t>1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164288" y="3957246"/>
            <a:ext cx="1008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030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89263"/>
            <a:ext cx="3339737" cy="3339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25460"/>
            <a:ext cx="4401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Arial"/>
                <a:cs typeface="Arial"/>
              </a:rPr>
              <a:t>Detector concept (cont.)</a:t>
            </a:r>
            <a:endParaRPr lang="en-US" sz="2800" b="1" i="1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548680"/>
            <a:ext cx="614791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90"/>
                </a:solidFill>
                <a:latin typeface="Arial"/>
                <a:cs typeface="Arial"/>
              </a:rPr>
              <a:t>Geometrical acceptance</a:t>
            </a:r>
          </a:p>
          <a:p>
            <a:endParaRPr lang="en-US" sz="2000" i="1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i="1" dirty="0" smtClean="0">
                <a:latin typeface="Arial"/>
                <a:cs typeface="Arial"/>
              </a:rPr>
              <a:t>Saturates for a given HNL lifetime as a</a:t>
            </a:r>
          </a:p>
          <a:p>
            <a:r>
              <a:rPr lang="en-US" sz="2000" i="1" dirty="0">
                <a:latin typeface="Arial"/>
                <a:cs typeface="Arial"/>
              </a:rPr>
              <a:t> </a:t>
            </a:r>
            <a:r>
              <a:rPr lang="en-US" sz="2000" i="1" dirty="0" smtClean="0">
                <a:latin typeface="Arial"/>
                <a:cs typeface="Arial"/>
              </a:rPr>
              <a:t>    function of detector length</a:t>
            </a:r>
          </a:p>
          <a:p>
            <a:endParaRPr lang="en-US" sz="2000" i="1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i="1" dirty="0" smtClean="0">
                <a:latin typeface="Arial"/>
                <a:cs typeface="Arial"/>
              </a:rPr>
              <a:t>The use of two magnetic spectrometers</a:t>
            </a:r>
          </a:p>
          <a:p>
            <a:r>
              <a:rPr lang="en-US" sz="2000" i="1" dirty="0">
                <a:latin typeface="Arial"/>
                <a:cs typeface="Arial"/>
              </a:rPr>
              <a:t> </a:t>
            </a:r>
            <a:r>
              <a:rPr lang="en-US" sz="2000" i="1" dirty="0" smtClean="0">
                <a:latin typeface="Arial"/>
                <a:cs typeface="Arial"/>
              </a:rPr>
              <a:t>    increases the acceptance by 70%</a:t>
            </a:r>
          </a:p>
          <a:p>
            <a:endParaRPr lang="en-US" sz="2000" i="1" dirty="0">
              <a:latin typeface="Arial"/>
              <a:cs typeface="Arial"/>
            </a:endParaRPr>
          </a:p>
          <a:p>
            <a:r>
              <a:rPr lang="en-US" sz="2000" i="1" dirty="0">
                <a:latin typeface="Arial"/>
                <a:cs typeface="Arial"/>
              </a:rPr>
              <a:t> </a:t>
            </a:r>
            <a:r>
              <a:rPr lang="en-US" sz="2000" i="1" dirty="0" smtClean="0">
                <a:latin typeface="Arial"/>
                <a:cs typeface="Arial"/>
              </a:rPr>
              <a:t>   </a:t>
            </a:r>
            <a:r>
              <a:rPr lang="en-US" sz="2000" b="1" i="1" dirty="0" smtClean="0">
                <a:solidFill>
                  <a:srgbClr val="000090"/>
                </a:solidFill>
                <a:latin typeface="Arial"/>
                <a:cs typeface="Arial"/>
              </a:rPr>
              <a:t>     Detector has two almost identical elements</a:t>
            </a:r>
            <a:endParaRPr lang="en-US" sz="2000" b="1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136" y="3645024"/>
            <a:ext cx="6372200" cy="3161208"/>
          </a:xfrm>
          <a:prstGeom prst="rect">
            <a:avLst/>
          </a:prstGeom>
        </p:spPr>
      </p:pic>
      <p:sp>
        <p:nvSpPr>
          <p:cNvPr id="6" name="Bent-Up Arrow 5"/>
          <p:cNvSpPr/>
          <p:nvPr/>
        </p:nvSpPr>
        <p:spPr>
          <a:xfrm rot="5400000">
            <a:off x="261116" y="2747143"/>
            <a:ext cx="280282" cy="731521"/>
          </a:xfrm>
          <a:prstGeom prst="bentUpArrow">
            <a:avLst>
              <a:gd name="adj1" fmla="val 23545"/>
              <a:gd name="adj2" fmla="val 17560"/>
              <a:gd name="adj3" fmla="val 25000"/>
            </a:avLst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FB3-280A-D442-8801-AA8F0FA99DBA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4811570" y="776881"/>
            <a:ext cx="162827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Arial"/>
                <a:cs typeface="Arial"/>
              </a:rPr>
              <a:t>      Arbitrary units  </a:t>
            </a:r>
            <a:endParaRPr lang="en-US" sz="14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4638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930" y="25460"/>
            <a:ext cx="4066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latin typeface="Arial"/>
                <a:cs typeface="Arial"/>
              </a:rPr>
              <a:t>Detector apparatus</a:t>
            </a:r>
          </a:p>
          <a:p>
            <a:pPr algn="ctr"/>
            <a:r>
              <a:rPr lang="en-US" sz="2000" b="1" i="1" dirty="0" smtClean="0">
                <a:solidFill>
                  <a:srgbClr val="000090"/>
                </a:solidFill>
                <a:latin typeface="Arial"/>
                <a:cs typeface="Arial"/>
              </a:rPr>
              <a:t>based on existing technologies</a:t>
            </a:r>
            <a:endParaRPr lang="en-US" sz="2000" b="1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3429001"/>
            <a:ext cx="4193592" cy="3384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579" y="-27384"/>
            <a:ext cx="3976053" cy="3207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96" y="1587564"/>
            <a:ext cx="515116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i="1" dirty="0" smtClean="0">
                <a:latin typeface="Arial"/>
                <a:cs typeface="Arial"/>
              </a:rPr>
              <a:t>Experiment requires a dipole magnet</a:t>
            </a:r>
          </a:p>
          <a:p>
            <a:r>
              <a:rPr lang="en-US" sz="2000" i="1" dirty="0" smtClean="0">
                <a:latin typeface="Arial"/>
                <a:cs typeface="Arial"/>
              </a:rPr>
              <a:t>     similar to </a:t>
            </a:r>
            <a:r>
              <a:rPr lang="en-US" sz="2000" i="1" dirty="0" err="1" smtClean="0">
                <a:latin typeface="Arial"/>
                <a:cs typeface="Arial"/>
              </a:rPr>
              <a:t>LHCb</a:t>
            </a:r>
            <a:r>
              <a:rPr lang="en-US" sz="2000" i="1" dirty="0" smtClean="0">
                <a:latin typeface="Arial"/>
                <a:cs typeface="Arial"/>
              </a:rPr>
              <a:t> design, but with ~40%</a:t>
            </a:r>
          </a:p>
          <a:p>
            <a:r>
              <a:rPr lang="en-US" sz="2000" i="1" dirty="0" smtClean="0">
                <a:latin typeface="Arial"/>
                <a:cs typeface="Arial"/>
              </a:rPr>
              <a:t>     less iron and three times less dissipated</a:t>
            </a:r>
          </a:p>
          <a:p>
            <a:r>
              <a:rPr lang="en-US" sz="2000" i="1" dirty="0" smtClean="0">
                <a:latin typeface="Arial"/>
                <a:cs typeface="Arial"/>
              </a:rPr>
              <a:t>     power </a:t>
            </a:r>
          </a:p>
          <a:p>
            <a:endParaRPr lang="en-US" sz="2000" i="1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i="1" dirty="0">
                <a:latin typeface="Arial"/>
                <a:cs typeface="Arial"/>
              </a:rPr>
              <a:t>F</a:t>
            </a:r>
            <a:r>
              <a:rPr lang="en-US" sz="2000" i="1" dirty="0" smtClean="0">
                <a:latin typeface="Arial"/>
                <a:cs typeface="Arial"/>
              </a:rPr>
              <a:t>ree aperture of ~ 16 m</a:t>
            </a:r>
            <a:r>
              <a:rPr lang="en-US" sz="2000" i="1" baseline="30000" dirty="0" smtClean="0">
                <a:latin typeface="Arial"/>
                <a:cs typeface="Arial"/>
              </a:rPr>
              <a:t>2</a:t>
            </a:r>
            <a:r>
              <a:rPr lang="en-US" sz="2000" i="1" dirty="0" smtClean="0">
                <a:latin typeface="Arial"/>
                <a:cs typeface="Arial"/>
              </a:rPr>
              <a:t> and field</a:t>
            </a:r>
          </a:p>
          <a:p>
            <a:r>
              <a:rPr lang="en-US" sz="2000" i="1" dirty="0" smtClean="0">
                <a:latin typeface="Arial"/>
                <a:cs typeface="Arial"/>
              </a:rPr>
              <a:t>     integral of ~ 0.5 Tm </a:t>
            </a:r>
          </a:p>
          <a:p>
            <a:endParaRPr lang="en-US" sz="2000" i="1" dirty="0">
              <a:latin typeface="Arial"/>
              <a:cs typeface="Arial"/>
            </a:endParaRPr>
          </a:p>
          <a:p>
            <a:r>
              <a:rPr lang="en-US" sz="2000" i="1" dirty="0" smtClean="0">
                <a:latin typeface="Arial"/>
                <a:cs typeface="Arial"/>
              </a:rPr>
              <a:t>  - Yoke outer dimension: 8.0×7.5×2.5 m</a:t>
            </a:r>
            <a:r>
              <a:rPr lang="en-US" sz="2000" i="1" baseline="30000" dirty="0" smtClean="0">
                <a:latin typeface="Arial"/>
                <a:cs typeface="Arial"/>
              </a:rPr>
              <a:t>3</a:t>
            </a:r>
            <a:r>
              <a:rPr lang="en-US" sz="2000" i="1" dirty="0" smtClean="0">
                <a:latin typeface="Arial"/>
                <a:cs typeface="Arial"/>
              </a:rPr>
              <a:t> </a:t>
            </a:r>
          </a:p>
          <a:p>
            <a:r>
              <a:rPr lang="en-US" sz="2000" i="1" dirty="0">
                <a:latin typeface="Arial"/>
                <a:cs typeface="Arial"/>
              </a:rPr>
              <a:t> </a:t>
            </a:r>
            <a:r>
              <a:rPr lang="en-US" sz="2000" i="1" dirty="0" smtClean="0">
                <a:latin typeface="Arial"/>
                <a:cs typeface="Arial"/>
              </a:rPr>
              <a:t> - Two Al-99.7 coils</a:t>
            </a:r>
          </a:p>
          <a:p>
            <a:r>
              <a:rPr lang="en-US" sz="2000" i="1" dirty="0">
                <a:latin typeface="Arial"/>
                <a:cs typeface="Arial"/>
              </a:rPr>
              <a:t> </a:t>
            </a:r>
            <a:r>
              <a:rPr lang="en-US" sz="2000" i="1" dirty="0" smtClean="0">
                <a:latin typeface="Arial"/>
                <a:cs typeface="Arial"/>
              </a:rPr>
              <a:t> - Peak field ~ 0.2 T</a:t>
            </a:r>
          </a:p>
          <a:p>
            <a:r>
              <a:rPr lang="en-US" sz="2000" i="1" dirty="0">
                <a:latin typeface="Arial"/>
                <a:cs typeface="Arial"/>
              </a:rPr>
              <a:t> </a:t>
            </a:r>
            <a:r>
              <a:rPr lang="en-US" sz="2000" i="1" dirty="0" smtClean="0">
                <a:latin typeface="Arial"/>
                <a:cs typeface="Arial"/>
              </a:rPr>
              <a:t> - Field integral ~ 0.5 Tm over 5 m length</a:t>
            </a:r>
            <a:endParaRPr lang="en-US" sz="2000" i="1" dirty="0"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FB3-280A-D442-8801-AA8F0FA99DBA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06589" y="3284984"/>
            <a:ext cx="2449787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Courtesy of W. </a:t>
            </a:r>
            <a:r>
              <a:rPr lang="en-US" i="1" dirty="0" err="1" smtClean="0">
                <a:latin typeface="Arial"/>
                <a:cs typeface="Arial"/>
              </a:rPr>
              <a:t>Flegel</a:t>
            </a:r>
            <a:r>
              <a:rPr lang="en-US" i="1" dirty="0" smtClean="0">
                <a:latin typeface="Arial"/>
                <a:cs typeface="Arial"/>
              </a:rPr>
              <a:t> </a:t>
            </a:r>
            <a:endParaRPr lang="en-US" i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0072" y="76562"/>
            <a:ext cx="2812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 smtClean="0">
                <a:solidFill>
                  <a:srgbClr val="FFFFFF"/>
                </a:solidFill>
                <a:latin typeface="Arial"/>
                <a:cs typeface="Arial"/>
              </a:rPr>
              <a:t>LHCb</a:t>
            </a:r>
            <a:r>
              <a:rPr lang="en-US" sz="2000" b="1" i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b="1" i="1" dirty="0" err="1" smtClean="0">
                <a:solidFill>
                  <a:srgbClr val="FFFFFF"/>
                </a:solidFill>
                <a:latin typeface="Arial"/>
                <a:cs typeface="Arial"/>
              </a:rPr>
              <a:t>diplole</a:t>
            </a:r>
            <a:r>
              <a:rPr lang="en-US" sz="2000" b="1" i="1" dirty="0" smtClean="0">
                <a:solidFill>
                  <a:srgbClr val="FFFFFF"/>
                </a:solidFill>
                <a:latin typeface="Arial"/>
                <a:cs typeface="Arial"/>
              </a:rPr>
              <a:t> magnet</a:t>
            </a:r>
            <a:endParaRPr lang="en-US" sz="2000" b="1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333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6" y="985952"/>
            <a:ext cx="9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0090"/>
                </a:solidFill>
                <a:latin typeface="Arial"/>
                <a:cs typeface="Arial"/>
              </a:rPr>
              <a:t>NA62 vacuum tank and straw tracker</a:t>
            </a:r>
          </a:p>
          <a:p>
            <a:endParaRPr lang="en-US" sz="2000" b="1" i="1" dirty="0">
              <a:solidFill>
                <a:srgbClr val="000090"/>
              </a:solidFill>
              <a:latin typeface="Arial"/>
              <a:cs typeface="Arial"/>
            </a:endParaRPr>
          </a:p>
          <a:p>
            <a:pPr marL="342900" indent="-342900">
              <a:buFontTx/>
              <a:buChar char="-"/>
            </a:pP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&lt; 10</a:t>
            </a:r>
            <a:r>
              <a:rPr lang="en-US" sz="2000" i="1" baseline="30000" dirty="0" smtClean="0">
                <a:solidFill>
                  <a:srgbClr val="000090"/>
                </a:solidFill>
                <a:latin typeface="Arial"/>
                <a:cs typeface="Arial"/>
              </a:rPr>
              <a:t>-5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 mbar pressure in NA62 tank</a:t>
            </a:r>
          </a:p>
          <a:p>
            <a:pPr marL="342900" indent="-342900">
              <a:buFontTx/>
              <a:buChar char="-"/>
            </a:pPr>
            <a:endParaRPr lang="en-US" sz="2000" i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marL="342900" indent="-342900">
              <a:buFontTx/>
              <a:buChar char="-"/>
            </a:pP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Straw tubes with 120 </a:t>
            </a:r>
            <a:r>
              <a:rPr lang="en-US" sz="2000" i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m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m spatial resolution and 0.5% X</a:t>
            </a:r>
            <a:r>
              <a:rPr lang="en-US" sz="2000" i="1" baseline="-25000" dirty="0" smtClean="0">
                <a:solidFill>
                  <a:srgbClr val="000090"/>
                </a:solidFill>
                <a:latin typeface="Arial"/>
                <a:cs typeface="Arial"/>
              </a:rPr>
              <a:t>0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/X material budget </a:t>
            </a:r>
          </a:p>
          <a:p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     Gas tightness of NA62 straw tubes demonstrated in long term tests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3140968"/>
            <a:ext cx="5164537" cy="3384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3075660"/>
            <a:ext cx="4032448" cy="344968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FB3-280A-D442-8801-AA8F0FA99DBA}" type="slidenum">
              <a:rPr lang="en-US" smtClean="0"/>
              <a:t>12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03371" y="25460"/>
            <a:ext cx="4740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latin typeface="Arial"/>
                <a:cs typeface="Arial"/>
              </a:rPr>
              <a:t>Detector apparatus (cont.)</a:t>
            </a:r>
          </a:p>
          <a:p>
            <a:pPr algn="ctr"/>
            <a:r>
              <a:rPr lang="en-US" sz="2000" b="1" i="1" dirty="0" smtClean="0">
                <a:solidFill>
                  <a:srgbClr val="000090"/>
                </a:solidFill>
                <a:latin typeface="Arial"/>
                <a:cs typeface="Arial"/>
              </a:rPr>
              <a:t>based on existing technologies</a:t>
            </a:r>
            <a:endParaRPr lang="en-US" sz="2000" b="1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0312" y="3140968"/>
            <a:ext cx="1786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FFFF"/>
                </a:solidFill>
                <a:latin typeface="Arial"/>
                <a:cs typeface="Arial"/>
              </a:rPr>
              <a:t>NA62 straws</a:t>
            </a:r>
            <a:endParaRPr lang="en-US" sz="2000" b="1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2353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FB3-280A-D442-8801-AA8F0FA99DBA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99592" y="5157192"/>
            <a:ext cx="6897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000090"/>
                </a:solidFill>
                <a:latin typeface="Arial"/>
                <a:cs typeface="Arial"/>
              </a:rPr>
              <a:t>LHCb</a:t>
            </a:r>
            <a:r>
              <a:rPr lang="en-US" sz="2000" b="1" i="1" dirty="0" smtClean="0">
                <a:solidFill>
                  <a:srgbClr val="000090"/>
                </a:solidFill>
                <a:latin typeface="Arial"/>
                <a:cs typeface="Arial"/>
              </a:rPr>
              <a:t> electromagnetic calorimeter</a:t>
            </a:r>
          </a:p>
          <a:p>
            <a:endParaRPr lang="en-US" sz="2000" b="1" i="1" dirty="0">
              <a:solidFill>
                <a:srgbClr val="000090"/>
              </a:solidFill>
              <a:latin typeface="Arial"/>
              <a:cs typeface="Arial"/>
            </a:endParaRPr>
          </a:p>
          <a:p>
            <a:pPr marL="342900" indent="-342900">
              <a:buFontTx/>
              <a:buChar char="-"/>
            </a:pPr>
            <a:r>
              <a:rPr lang="en-US" sz="2000" i="1" dirty="0" err="1" smtClean="0">
                <a:solidFill>
                  <a:srgbClr val="000090"/>
                </a:solidFill>
                <a:latin typeface="Arial"/>
                <a:cs typeface="Arial"/>
              </a:rPr>
              <a:t>Shashlik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 technology provides economical solution with good energy and time resolution   </a:t>
            </a:r>
            <a:endParaRPr lang="en-US" sz="2000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980728"/>
            <a:ext cx="5437009" cy="40324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10202" y="1196752"/>
            <a:ext cx="1694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FFFFFF"/>
                </a:solidFill>
                <a:latin typeface="Arial"/>
                <a:cs typeface="Arial"/>
              </a:rPr>
              <a:t>LHCb</a:t>
            </a:r>
            <a:r>
              <a:rPr lang="en-US" sz="2000" b="1" i="1" dirty="0" smtClean="0">
                <a:solidFill>
                  <a:srgbClr val="FFFFFF"/>
                </a:solidFill>
                <a:latin typeface="Arial"/>
                <a:cs typeface="Arial"/>
              </a:rPr>
              <a:t> ECAL</a:t>
            </a:r>
            <a:endParaRPr lang="en-US" sz="2000" b="1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3411" y="25460"/>
            <a:ext cx="4740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latin typeface="Arial"/>
                <a:cs typeface="Arial"/>
              </a:rPr>
              <a:t>Detector apparatus (cont.)</a:t>
            </a:r>
          </a:p>
          <a:p>
            <a:pPr algn="ctr"/>
            <a:r>
              <a:rPr lang="en-US" sz="2000" b="1" i="1" dirty="0" smtClean="0">
                <a:solidFill>
                  <a:srgbClr val="000090"/>
                </a:solidFill>
                <a:latin typeface="Arial"/>
                <a:cs typeface="Arial"/>
              </a:rPr>
              <a:t>based on existing technologies</a:t>
            </a:r>
            <a:endParaRPr lang="en-US" sz="2000" b="1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0902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25460"/>
            <a:ext cx="4122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Arial"/>
                <a:cs typeface="Arial"/>
              </a:rPr>
              <a:t>Residual backgrounds</a:t>
            </a:r>
            <a:endParaRPr lang="en-US" sz="2800" b="1" i="1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789672"/>
            <a:ext cx="900837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rial"/>
                <a:cs typeface="Arial"/>
              </a:rPr>
              <a:t>     Use a combination of GEANT and GENIE to simulate the Charged Current</a:t>
            </a:r>
          </a:p>
          <a:p>
            <a:r>
              <a:rPr lang="en-US" sz="2000" i="1" dirty="0">
                <a:latin typeface="Arial"/>
                <a:cs typeface="Arial"/>
              </a:rPr>
              <a:t> </a:t>
            </a:r>
            <a:r>
              <a:rPr lang="en-US" sz="2000" i="1" dirty="0" smtClean="0">
                <a:latin typeface="Arial"/>
                <a:cs typeface="Arial"/>
              </a:rPr>
              <a:t>    and Neutral Current neutrino interaction in the final part of the </a:t>
            </a:r>
            <a:r>
              <a:rPr lang="en-US" sz="2000" i="1" dirty="0" err="1" smtClean="0">
                <a:latin typeface="Arial"/>
                <a:cs typeface="Arial"/>
              </a:rPr>
              <a:t>muon</a:t>
            </a:r>
            <a:endParaRPr lang="en-US" sz="2000" i="1" dirty="0" smtClean="0">
              <a:latin typeface="Arial"/>
              <a:cs typeface="Arial"/>
            </a:endParaRPr>
          </a:p>
          <a:p>
            <a:r>
              <a:rPr lang="en-US" sz="2000" i="1" dirty="0">
                <a:latin typeface="Arial"/>
                <a:cs typeface="Arial"/>
              </a:rPr>
              <a:t> </a:t>
            </a:r>
            <a:r>
              <a:rPr lang="en-US" sz="2000" i="1" dirty="0" smtClean="0">
                <a:latin typeface="Arial"/>
                <a:cs typeface="Arial"/>
              </a:rPr>
              <a:t>    shield (cross-checked with CHARM measurement)</a:t>
            </a:r>
          </a:p>
          <a:p>
            <a:endParaRPr lang="en-US" sz="2000" i="1" dirty="0">
              <a:latin typeface="Arial"/>
              <a:cs typeface="Arial"/>
            </a:endParaRPr>
          </a:p>
          <a:p>
            <a:r>
              <a:rPr lang="en-US" sz="2000" i="1" dirty="0" smtClean="0">
                <a:latin typeface="Arial"/>
                <a:cs typeface="Arial"/>
              </a:rPr>
              <a:t>               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yields CC(NC) rate of ~6(2)×10</a:t>
            </a:r>
            <a:r>
              <a:rPr lang="en-US" sz="2000" i="1" baseline="30000" dirty="0">
                <a:solidFill>
                  <a:srgbClr val="000090"/>
                </a:solidFill>
                <a:latin typeface="Arial"/>
                <a:cs typeface="Arial"/>
              </a:rPr>
              <a:t>5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 per int. length per 2×10</a:t>
            </a:r>
            <a:r>
              <a:rPr lang="en-US" sz="2000" i="1" baseline="30000" dirty="0" smtClean="0">
                <a:solidFill>
                  <a:srgbClr val="000090"/>
                </a:solidFill>
                <a:latin typeface="Arial"/>
                <a:cs typeface="Arial"/>
              </a:rPr>
              <a:t>20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 pot</a:t>
            </a:r>
            <a:endParaRPr lang="en-US" sz="2000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4" name="Bent-Up Arrow 3"/>
          <p:cNvSpPr/>
          <p:nvPr/>
        </p:nvSpPr>
        <p:spPr>
          <a:xfrm rot="5400000">
            <a:off x="477140" y="1758518"/>
            <a:ext cx="280282" cy="731521"/>
          </a:xfrm>
          <a:prstGeom prst="bentUpArrow">
            <a:avLst>
              <a:gd name="adj1" fmla="val 23545"/>
              <a:gd name="adj2" fmla="val 17560"/>
              <a:gd name="adj3" fmla="val 25000"/>
            </a:avLst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FB3-280A-D442-8801-AA8F0FA99DBA}" type="slidenum">
              <a:rPr lang="en-US" smtClean="0"/>
              <a:t>14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504" y="3645024"/>
            <a:ext cx="90083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i="1" dirty="0" smtClean="0">
                <a:latin typeface="Arial"/>
                <a:cs typeface="Arial"/>
              </a:rPr>
              <a:t>~10% of neutrino </a:t>
            </a:r>
            <a:r>
              <a:rPr lang="en-US" sz="2000" i="1" dirty="0">
                <a:latin typeface="Arial"/>
                <a:cs typeface="Arial"/>
              </a:rPr>
              <a:t>interactions in the </a:t>
            </a:r>
            <a:r>
              <a:rPr lang="en-US" sz="2000" i="1" dirty="0" err="1">
                <a:latin typeface="Arial"/>
                <a:cs typeface="Arial"/>
              </a:rPr>
              <a:t>muon</a:t>
            </a:r>
            <a:r>
              <a:rPr lang="en-US" sz="2000" i="1" dirty="0">
                <a:latin typeface="Arial"/>
                <a:cs typeface="Arial"/>
              </a:rPr>
              <a:t> shield just </a:t>
            </a:r>
            <a:r>
              <a:rPr lang="en-US" sz="2000" i="1" dirty="0" smtClean="0">
                <a:latin typeface="Arial"/>
                <a:cs typeface="Arial"/>
              </a:rPr>
              <a:t>upstream</a:t>
            </a:r>
          </a:p>
          <a:p>
            <a:r>
              <a:rPr lang="en-US" sz="2000" i="1" dirty="0">
                <a:latin typeface="Arial"/>
                <a:cs typeface="Arial"/>
              </a:rPr>
              <a:t> </a:t>
            </a:r>
            <a:r>
              <a:rPr lang="en-US" sz="2000" i="1" dirty="0" smtClean="0">
                <a:latin typeface="Arial"/>
                <a:cs typeface="Arial"/>
              </a:rPr>
              <a:t>     of </a:t>
            </a:r>
            <a:r>
              <a:rPr lang="en-US" sz="2000" i="1" dirty="0">
                <a:latin typeface="Arial"/>
                <a:cs typeface="Arial"/>
              </a:rPr>
              <a:t>the decay </a:t>
            </a:r>
            <a:r>
              <a:rPr lang="en-US" sz="2000" i="1" dirty="0" smtClean="0">
                <a:latin typeface="Arial"/>
                <a:cs typeface="Arial"/>
              </a:rPr>
              <a:t>volume produce </a:t>
            </a:r>
            <a:r>
              <a:rPr lang="en-US" sz="2000" i="1" dirty="0">
                <a:latin typeface="Symbol" charset="2"/>
                <a:cs typeface="Symbol" charset="2"/>
              </a:rPr>
              <a:t>L </a:t>
            </a:r>
            <a:r>
              <a:rPr lang="en-US" sz="2000" i="1" dirty="0">
                <a:latin typeface="Arial"/>
                <a:cs typeface="Arial"/>
              </a:rPr>
              <a:t>or K</a:t>
            </a:r>
            <a:r>
              <a:rPr lang="en-US" sz="2000" i="1" baseline="30000" dirty="0">
                <a:latin typeface="Arial"/>
                <a:cs typeface="Arial"/>
              </a:rPr>
              <a:t>0</a:t>
            </a:r>
            <a:r>
              <a:rPr lang="en-US" sz="2000" i="1" dirty="0">
                <a:latin typeface="Arial"/>
                <a:cs typeface="Arial"/>
              </a:rPr>
              <a:t> (as follows from GEANT+</a:t>
            </a:r>
            <a:r>
              <a:rPr lang="en-US" sz="2000" i="1" dirty="0" smtClean="0">
                <a:latin typeface="Arial"/>
                <a:cs typeface="Arial"/>
              </a:rPr>
              <a:t>GENIE</a:t>
            </a:r>
          </a:p>
          <a:p>
            <a:r>
              <a:rPr lang="en-US" sz="2000" i="1" dirty="0">
                <a:latin typeface="Arial"/>
                <a:cs typeface="Arial"/>
              </a:rPr>
              <a:t> </a:t>
            </a:r>
            <a:r>
              <a:rPr lang="en-US" sz="2000" i="1" dirty="0" smtClean="0">
                <a:latin typeface="Arial"/>
                <a:cs typeface="Arial"/>
              </a:rPr>
              <a:t>     </a:t>
            </a:r>
            <a:r>
              <a:rPr lang="en-US" sz="2000" i="1" dirty="0">
                <a:latin typeface="Arial"/>
                <a:cs typeface="Arial"/>
              </a:rPr>
              <a:t>and </a:t>
            </a:r>
            <a:r>
              <a:rPr lang="en-US" sz="2000" i="1" dirty="0" smtClean="0">
                <a:latin typeface="Arial"/>
                <a:cs typeface="Arial"/>
              </a:rPr>
              <a:t>NOMAD measurement )</a:t>
            </a:r>
          </a:p>
          <a:p>
            <a:endParaRPr lang="en-US" sz="2000" i="1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i="1" dirty="0" smtClean="0">
                <a:latin typeface="Arial"/>
                <a:cs typeface="Arial"/>
              </a:rPr>
              <a:t>Majority of decays occur </a:t>
            </a:r>
            <a:r>
              <a:rPr lang="en-US" sz="2000" i="1" dirty="0">
                <a:latin typeface="Arial"/>
                <a:cs typeface="Arial"/>
              </a:rPr>
              <a:t>in the first 5 m of </a:t>
            </a:r>
            <a:r>
              <a:rPr lang="en-US" sz="2000" i="1" dirty="0" smtClean="0">
                <a:latin typeface="Arial"/>
                <a:cs typeface="Arial"/>
              </a:rPr>
              <a:t>the decay </a:t>
            </a:r>
            <a:r>
              <a:rPr lang="en-US" sz="2000" i="1" dirty="0">
                <a:latin typeface="Arial"/>
                <a:cs typeface="Arial"/>
              </a:rPr>
              <a:t>volume</a:t>
            </a:r>
          </a:p>
          <a:p>
            <a:endParaRPr lang="en-US" sz="2000" i="1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i="1" dirty="0">
                <a:latin typeface="Arial"/>
                <a:cs typeface="Arial"/>
              </a:rPr>
              <a:t>Requiring </a:t>
            </a:r>
            <a:r>
              <a:rPr lang="en-US" sz="2000" i="1" dirty="0">
                <a:latin typeface="Symbol" charset="2"/>
                <a:cs typeface="Symbol" charset="2"/>
              </a:rPr>
              <a:t>m-</a:t>
            </a:r>
            <a:r>
              <a:rPr lang="en-US" sz="2000" i="1" dirty="0">
                <a:latin typeface="Arial"/>
                <a:cs typeface="Arial"/>
              </a:rPr>
              <a:t>id. for one of the two decay products</a:t>
            </a:r>
          </a:p>
          <a:p>
            <a:r>
              <a:rPr lang="en-US" sz="2000" i="1" dirty="0">
                <a:latin typeface="Arial"/>
                <a:cs typeface="Arial"/>
              </a:rPr>
              <a:t>           </a:t>
            </a:r>
            <a:r>
              <a:rPr lang="en-US" sz="2000" b="1" i="1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lang="en-US" sz="2000" b="1" i="1" dirty="0" smtClean="0">
                <a:solidFill>
                  <a:srgbClr val="660066"/>
                </a:solidFill>
                <a:latin typeface="Arial"/>
                <a:cs typeface="Arial"/>
                <a:sym typeface="Wingdings"/>
              </a:rPr>
              <a:t></a:t>
            </a:r>
            <a:r>
              <a:rPr lang="en-US" sz="2000" b="1" i="1" dirty="0" smtClean="0">
                <a:solidFill>
                  <a:srgbClr val="660066"/>
                </a:solidFill>
                <a:latin typeface="Arial"/>
                <a:cs typeface="Arial"/>
              </a:rPr>
              <a:t>   150 </a:t>
            </a:r>
            <a:r>
              <a:rPr lang="en-US" sz="2000" b="1" i="1" dirty="0">
                <a:solidFill>
                  <a:srgbClr val="660066"/>
                </a:solidFill>
                <a:latin typeface="Arial"/>
                <a:cs typeface="Arial"/>
              </a:rPr>
              <a:t>two-prong vertices in 2×</a:t>
            </a:r>
            <a:r>
              <a:rPr lang="en-US" sz="2000" b="1" i="1" dirty="0" smtClean="0">
                <a:solidFill>
                  <a:srgbClr val="660066"/>
                </a:solidFill>
                <a:latin typeface="Arial"/>
                <a:cs typeface="Arial"/>
              </a:rPr>
              <a:t>10</a:t>
            </a:r>
            <a:r>
              <a:rPr lang="en-US" sz="2000" b="1" i="1" baseline="30000" dirty="0" smtClean="0">
                <a:solidFill>
                  <a:srgbClr val="660066"/>
                </a:solidFill>
                <a:latin typeface="Arial"/>
                <a:cs typeface="Arial"/>
              </a:rPr>
              <a:t>20 </a:t>
            </a:r>
            <a:r>
              <a:rPr lang="en-US" sz="2000" b="1" i="1" dirty="0" smtClean="0">
                <a:solidFill>
                  <a:srgbClr val="660066"/>
                </a:solidFill>
                <a:latin typeface="Arial"/>
                <a:cs typeface="Arial"/>
              </a:rPr>
              <a:t>pot</a:t>
            </a:r>
            <a:endParaRPr lang="en-US" sz="2000" b="1" i="1" dirty="0">
              <a:solidFill>
                <a:srgbClr val="660066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649106"/>
            <a:ext cx="8936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660066"/>
                </a:solidFill>
                <a:latin typeface="Arial"/>
                <a:cs typeface="Arial"/>
              </a:rPr>
              <a:t>Instrumentation of the end-part of the </a:t>
            </a:r>
            <a:r>
              <a:rPr lang="en-US" sz="2000" b="1" i="1" dirty="0" err="1" smtClean="0">
                <a:solidFill>
                  <a:srgbClr val="660066"/>
                </a:solidFill>
                <a:latin typeface="Arial"/>
                <a:cs typeface="Arial"/>
              </a:rPr>
              <a:t>muon</a:t>
            </a:r>
            <a:r>
              <a:rPr lang="en-US" sz="2000" b="1" i="1" dirty="0" smtClean="0">
                <a:solidFill>
                  <a:srgbClr val="660066"/>
                </a:solidFill>
                <a:latin typeface="Arial"/>
                <a:cs typeface="Arial"/>
              </a:rPr>
              <a:t> shield would allow the</a:t>
            </a:r>
          </a:p>
          <a:p>
            <a:pPr algn="ctr"/>
            <a:r>
              <a:rPr lang="en-US" sz="2000" b="1" i="1" dirty="0" smtClean="0">
                <a:solidFill>
                  <a:srgbClr val="660066"/>
                </a:solidFill>
                <a:latin typeface="Arial"/>
                <a:cs typeface="Arial"/>
              </a:rPr>
              <a:t> rate of CC + NC to be measured and neutrino interactions to be tagged</a:t>
            </a:r>
            <a:endParaRPr lang="en-US" sz="2000" b="1" i="1" dirty="0">
              <a:solidFill>
                <a:srgbClr val="66006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7098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44624"/>
            <a:ext cx="3096344" cy="3096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25460"/>
            <a:ext cx="4401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Arial"/>
                <a:cs typeface="Arial"/>
              </a:rPr>
              <a:t>Detector concept (cont.)</a:t>
            </a:r>
            <a:endParaRPr lang="en-US" sz="2800" b="1" i="1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912096"/>
            <a:ext cx="6996218" cy="2461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96" y="476672"/>
            <a:ext cx="633071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90"/>
                </a:solidFill>
                <a:latin typeface="Arial"/>
                <a:cs typeface="Arial"/>
              </a:rPr>
              <a:t>        Magnetic field and momentum resolution</a:t>
            </a:r>
          </a:p>
          <a:p>
            <a:endParaRPr lang="en-US" sz="2000" i="1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i="1" dirty="0" smtClean="0">
                <a:latin typeface="Arial"/>
                <a:cs typeface="Arial"/>
              </a:rPr>
              <a:t> Multiple scattering and spatial resolution of straw</a:t>
            </a:r>
          </a:p>
          <a:p>
            <a:r>
              <a:rPr lang="en-US" sz="2000" i="1" dirty="0">
                <a:latin typeface="Arial"/>
                <a:cs typeface="Arial"/>
              </a:rPr>
              <a:t> </a:t>
            </a:r>
            <a:r>
              <a:rPr lang="en-US" sz="2000" i="1" dirty="0" smtClean="0">
                <a:latin typeface="Arial"/>
                <a:cs typeface="Arial"/>
              </a:rPr>
              <a:t>     tubes give similar contribution to the overall </a:t>
            </a:r>
            <a:r>
              <a:rPr lang="en-US" sz="2000" i="1" dirty="0" err="1" smtClean="0">
                <a:latin typeface="Symbol" charset="2"/>
                <a:cs typeface="Symbol" charset="2"/>
              </a:rPr>
              <a:t>d</a:t>
            </a:r>
            <a:r>
              <a:rPr lang="en-US" sz="2000" i="1" dirty="0" err="1" smtClean="0">
                <a:latin typeface="Arial"/>
                <a:cs typeface="Arial"/>
              </a:rPr>
              <a:t>P</a:t>
            </a:r>
            <a:r>
              <a:rPr lang="en-US" sz="2000" i="1" dirty="0" smtClean="0">
                <a:latin typeface="Arial"/>
                <a:cs typeface="Arial"/>
              </a:rPr>
              <a:t> / P</a:t>
            </a:r>
          </a:p>
          <a:p>
            <a:endParaRPr lang="en-US" sz="2000" i="1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i="1" dirty="0" smtClean="0">
                <a:latin typeface="Arial"/>
                <a:cs typeface="Arial"/>
              </a:rPr>
              <a:t> For M(N</a:t>
            </a:r>
            <a:r>
              <a:rPr lang="en-US" sz="2000" i="1" baseline="-25000" dirty="0" smtClean="0">
                <a:latin typeface="Arial"/>
                <a:cs typeface="Arial"/>
              </a:rPr>
              <a:t>2,3</a:t>
            </a:r>
            <a:r>
              <a:rPr lang="en-US" sz="2000" i="1" dirty="0" smtClean="0">
                <a:latin typeface="Arial"/>
                <a:cs typeface="Arial"/>
              </a:rPr>
              <a:t>) = 1 </a:t>
            </a:r>
            <a:r>
              <a:rPr lang="en-US" sz="2000" i="1" dirty="0" err="1" smtClean="0">
                <a:latin typeface="Arial"/>
                <a:cs typeface="Arial"/>
              </a:rPr>
              <a:t>GeV</a:t>
            </a:r>
            <a:r>
              <a:rPr lang="en-US" sz="2000" i="1" dirty="0" smtClean="0">
                <a:latin typeface="Arial"/>
                <a:cs typeface="Arial"/>
              </a:rPr>
              <a:t> 75% of </a:t>
            </a:r>
            <a:r>
              <a:rPr lang="en-US" sz="2000" i="1" dirty="0" smtClean="0">
                <a:latin typeface="Symbol" charset="2"/>
                <a:cs typeface="Symbol" charset="2"/>
              </a:rPr>
              <a:t>m p </a:t>
            </a:r>
            <a:r>
              <a:rPr lang="en-US" sz="2000" i="1" dirty="0" smtClean="0">
                <a:latin typeface="Arial"/>
                <a:cs typeface="Arial"/>
              </a:rPr>
              <a:t>decay products</a:t>
            </a:r>
          </a:p>
          <a:p>
            <a:r>
              <a:rPr lang="en-US" sz="2000" i="1" dirty="0">
                <a:latin typeface="Arial"/>
                <a:cs typeface="Arial"/>
              </a:rPr>
              <a:t> </a:t>
            </a:r>
            <a:r>
              <a:rPr lang="en-US" sz="2000" i="1" dirty="0" smtClean="0">
                <a:latin typeface="Arial"/>
                <a:cs typeface="Arial"/>
              </a:rPr>
              <a:t>     have both tracks with P &lt; 20 </a:t>
            </a:r>
            <a:r>
              <a:rPr lang="en-US" sz="2000" i="1" dirty="0" err="1" smtClean="0">
                <a:latin typeface="Arial"/>
                <a:cs typeface="Arial"/>
              </a:rPr>
              <a:t>GeV</a:t>
            </a:r>
            <a:endParaRPr lang="en-US" sz="2000" i="1" dirty="0" smtClean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5417929"/>
            <a:ext cx="76130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i="1" dirty="0" smtClean="0">
                <a:latin typeface="Arial"/>
                <a:cs typeface="Arial"/>
              </a:rPr>
              <a:t> For 0.5 Tm field integral </a:t>
            </a:r>
            <a:r>
              <a:rPr lang="en-US" sz="2000" i="1" dirty="0" err="1" smtClean="0">
                <a:latin typeface="Symbol" charset="2"/>
                <a:cs typeface="Symbol" charset="2"/>
              </a:rPr>
              <a:t>s</a:t>
            </a:r>
            <a:r>
              <a:rPr lang="en-US" sz="2000" i="1" baseline="-25000" dirty="0" err="1" smtClean="0">
                <a:latin typeface="Arial"/>
                <a:cs typeface="Arial"/>
              </a:rPr>
              <a:t>mass</a:t>
            </a:r>
            <a:r>
              <a:rPr lang="en-US" sz="2000" i="1" baseline="-25000" dirty="0" smtClean="0">
                <a:latin typeface="Arial"/>
                <a:cs typeface="Arial"/>
              </a:rPr>
              <a:t> </a:t>
            </a:r>
            <a:r>
              <a:rPr lang="en-US" sz="2000" i="1" dirty="0" smtClean="0">
                <a:latin typeface="Arial"/>
                <a:cs typeface="Arial"/>
              </a:rPr>
              <a:t>~ 40 MeV for P &lt; 20 </a:t>
            </a:r>
            <a:r>
              <a:rPr lang="en-US" sz="2000" i="1" dirty="0" err="1" smtClean="0">
                <a:latin typeface="Arial"/>
                <a:cs typeface="Arial"/>
              </a:rPr>
              <a:t>GeV</a:t>
            </a:r>
            <a:endParaRPr lang="en-US" sz="2000" i="1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000" i="1" dirty="0" smtClean="0">
              <a:latin typeface="Arial"/>
              <a:cs typeface="Arial"/>
            </a:endParaRPr>
          </a:p>
          <a:p>
            <a:r>
              <a:rPr lang="en-US" sz="2000" i="1" dirty="0">
                <a:latin typeface="Arial"/>
                <a:cs typeface="Arial"/>
              </a:rPr>
              <a:t> </a:t>
            </a:r>
            <a:r>
              <a:rPr lang="en-US" sz="2000" i="1" dirty="0" smtClean="0">
                <a:latin typeface="Arial"/>
                <a:cs typeface="Arial"/>
              </a:rPr>
              <a:t>              </a:t>
            </a:r>
            <a:r>
              <a:rPr lang="en-US" sz="2000" i="1" dirty="0">
                <a:latin typeface="Arial"/>
                <a:cs typeface="Arial"/>
              </a:rPr>
              <a:t> </a:t>
            </a:r>
            <a:r>
              <a:rPr lang="en-US" sz="2000" i="1" dirty="0" smtClean="0">
                <a:latin typeface="Arial"/>
                <a:cs typeface="Arial"/>
              </a:rPr>
              <a:t>Ample discrimination between high mass tail from small</a:t>
            </a:r>
          </a:p>
          <a:p>
            <a:r>
              <a:rPr lang="en-US" sz="2000" i="1" dirty="0">
                <a:latin typeface="Arial"/>
                <a:cs typeface="Arial"/>
              </a:rPr>
              <a:t> </a:t>
            </a:r>
            <a:r>
              <a:rPr lang="en-US" sz="2000" i="1" dirty="0" smtClean="0">
                <a:latin typeface="Arial"/>
                <a:cs typeface="Arial"/>
              </a:rPr>
              <a:t>              </a:t>
            </a:r>
            <a:r>
              <a:rPr lang="en-US" sz="2000" i="1" dirty="0">
                <a:latin typeface="Arial"/>
                <a:cs typeface="Arial"/>
              </a:rPr>
              <a:t> </a:t>
            </a:r>
            <a:r>
              <a:rPr lang="en-US" sz="2000" i="1" dirty="0" smtClean="0">
                <a:latin typeface="Arial"/>
                <a:cs typeface="Arial"/>
              </a:rPr>
              <a:t>number of residual K</a:t>
            </a:r>
            <a:r>
              <a:rPr lang="en-US" sz="2000" i="1" baseline="-25000" dirty="0" smtClean="0">
                <a:latin typeface="Arial"/>
                <a:cs typeface="Arial"/>
              </a:rPr>
              <a:t>L</a:t>
            </a:r>
            <a:r>
              <a:rPr lang="en-US" sz="2000" i="1" dirty="0" smtClean="0">
                <a:latin typeface="Arial"/>
                <a:cs typeface="Arial"/>
              </a:rPr>
              <a:t> </a:t>
            </a:r>
            <a:r>
              <a:rPr lang="en-US" sz="2000" i="1" dirty="0" smtClean="0">
                <a:latin typeface="Arial"/>
                <a:cs typeface="Arial"/>
                <a:sym typeface="Wingdings"/>
              </a:rPr>
              <a:t> </a:t>
            </a:r>
            <a:r>
              <a:rPr lang="en-US" sz="2000" i="1" dirty="0" err="1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2000" i="1" baseline="30000" dirty="0" err="1" smtClean="0">
                <a:latin typeface="Symbol" charset="2"/>
                <a:cs typeface="Symbol" charset="2"/>
                <a:sym typeface="Wingdings"/>
              </a:rPr>
              <a:t>+</a:t>
            </a:r>
            <a:r>
              <a:rPr lang="en-US" sz="2000" i="1" dirty="0" err="1" smtClean="0"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sz="2000" i="1" baseline="30000" dirty="0" err="1" smtClean="0">
                <a:latin typeface="Symbol" charset="2"/>
                <a:cs typeface="Symbol" charset="2"/>
                <a:sym typeface="Wingdings"/>
              </a:rPr>
              <a:t>-</a:t>
            </a:r>
            <a:r>
              <a:rPr lang="en-US" sz="2000" i="1" dirty="0" err="1" smtClean="0"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sz="2000" i="1" dirty="0"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sz="2000" i="1" dirty="0" smtClean="0"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sz="2000" i="1" dirty="0" smtClean="0">
                <a:latin typeface="Arial"/>
                <a:cs typeface="Arial"/>
                <a:sym typeface="Wingdings"/>
              </a:rPr>
              <a:t>and 1 </a:t>
            </a:r>
            <a:r>
              <a:rPr lang="en-US" sz="2000" i="1" dirty="0" err="1" smtClean="0">
                <a:latin typeface="Arial"/>
                <a:cs typeface="Arial"/>
                <a:sym typeface="Wingdings"/>
              </a:rPr>
              <a:t>GeV</a:t>
            </a:r>
            <a:r>
              <a:rPr lang="en-US" sz="2000" i="1" dirty="0" smtClean="0">
                <a:latin typeface="Arial"/>
                <a:cs typeface="Arial"/>
                <a:sym typeface="Wingdings"/>
              </a:rPr>
              <a:t> HNL</a:t>
            </a:r>
            <a:endParaRPr lang="en-US" sz="2000" i="1" dirty="0">
              <a:latin typeface="Arial"/>
              <a:cs typeface="Arial"/>
            </a:endParaRPr>
          </a:p>
        </p:txBody>
      </p:sp>
      <p:sp>
        <p:nvSpPr>
          <p:cNvPr id="7" name="Bent-Up Arrow 6"/>
          <p:cNvSpPr/>
          <p:nvPr/>
        </p:nvSpPr>
        <p:spPr>
          <a:xfrm rot="5400000">
            <a:off x="477140" y="5803418"/>
            <a:ext cx="280282" cy="731521"/>
          </a:xfrm>
          <a:prstGeom prst="bentUpArrow">
            <a:avLst>
              <a:gd name="adj1" fmla="val 23545"/>
              <a:gd name="adj2" fmla="val 17560"/>
              <a:gd name="adj3" fmla="val 25000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FB3-280A-D442-8801-AA8F0FA99D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16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7817" b="1596"/>
          <a:stretch/>
        </p:blipFill>
        <p:spPr>
          <a:xfrm>
            <a:off x="5601412" y="729984"/>
            <a:ext cx="3363076" cy="30728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7291" b="2626"/>
          <a:stretch/>
        </p:blipFill>
        <p:spPr>
          <a:xfrm>
            <a:off x="5673420" y="3684687"/>
            <a:ext cx="3291068" cy="29846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598" y="1312307"/>
            <a:ext cx="57835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i="1" dirty="0">
              <a:solidFill>
                <a:srgbClr val="660066"/>
              </a:solidFill>
              <a:latin typeface="Arial"/>
              <a:cs typeface="Arial"/>
            </a:endParaRPr>
          </a:p>
          <a:p>
            <a:r>
              <a:rPr lang="en-US" sz="2000" i="1" dirty="0" smtClean="0">
                <a:latin typeface="Arial"/>
                <a:cs typeface="Arial"/>
              </a:rPr>
              <a:t>K</a:t>
            </a:r>
            <a:r>
              <a:rPr lang="en-US" sz="2000" i="1" baseline="-25000" dirty="0" smtClean="0">
                <a:latin typeface="Arial"/>
                <a:cs typeface="Arial"/>
              </a:rPr>
              <a:t>L</a:t>
            </a:r>
            <a:r>
              <a:rPr lang="en-US" sz="2000" i="1" dirty="0" smtClean="0">
                <a:latin typeface="Arial"/>
                <a:cs typeface="Arial"/>
              </a:rPr>
              <a:t> produced in the final part of the </a:t>
            </a:r>
            <a:r>
              <a:rPr lang="en-US" sz="2000" i="1" dirty="0" err="1" smtClean="0">
                <a:latin typeface="Arial"/>
                <a:cs typeface="Arial"/>
              </a:rPr>
              <a:t>muon</a:t>
            </a:r>
            <a:endParaRPr lang="en-US" sz="2000" i="1" dirty="0" smtClean="0">
              <a:latin typeface="Arial"/>
              <a:cs typeface="Arial"/>
            </a:endParaRPr>
          </a:p>
          <a:p>
            <a:r>
              <a:rPr lang="en-US" sz="2000" i="1" dirty="0">
                <a:latin typeface="Arial"/>
                <a:cs typeface="Arial"/>
              </a:rPr>
              <a:t>s</a:t>
            </a:r>
            <a:r>
              <a:rPr lang="en-US" sz="2000" i="1" dirty="0" smtClean="0">
                <a:latin typeface="Arial"/>
                <a:cs typeface="Arial"/>
              </a:rPr>
              <a:t>hield have very different pointing to the</a:t>
            </a:r>
          </a:p>
          <a:p>
            <a:r>
              <a:rPr lang="en-US" sz="2000" i="1" dirty="0">
                <a:latin typeface="Arial"/>
                <a:cs typeface="Arial"/>
              </a:rPr>
              <a:t>t</a:t>
            </a:r>
            <a:r>
              <a:rPr lang="en-US" sz="2000" i="1" dirty="0" smtClean="0">
                <a:latin typeface="Arial"/>
                <a:cs typeface="Arial"/>
              </a:rPr>
              <a:t>arget compared to the signal events</a:t>
            </a:r>
          </a:p>
          <a:p>
            <a:endParaRPr lang="en-US" sz="2000" i="1" dirty="0">
              <a:latin typeface="Arial"/>
              <a:cs typeface="Arial"/>
            </a:endParaRPr>
          </a:p>
          <a:p>
            <a:r>
              <a:rPr lang="en-US" sz="2000" i="1" dirty="0" smtClean="0">
                <a:solidFill>
                  <a:srgbClr val="660066"/>
                </a:solidFill>
                <a:latin typeface="Arial"/>
                <a:cs typeface="Arial"/>
              </a:rPr>
              <a:t>                     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Use Impact Parameter (IP)</a:t>
            </a:r>
          </a:p>
          <a:p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                    to further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suppress K</a:t>
            </a:r>
            <a:r>
              <a:rPr lang="en-US" sz="2000" i="1" baseline="-25000" dirty="0" smtClean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 background</a:t>
            </a:r>
            <a:endParaRPr lang="en-US" sz="2000" i="1" dirty="0">
              <a:solidFill>
                <a:srgbClr val="000090"/>
              </a:solidFill>
              <a:latin typeface="Arial"/>
              <a:cs typeface="Arial"/>
            </a:endParaRPr>
          </a:p>
          <a:p>
            <a:endParaRPr lang="en-US" sz="2000" i="1" dirty="0">
              <a:solidFill>
                <a:srgbClr val="660066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i="1" dirty="0" smtClean="0">
                <a:solidFill>
                  <a:srgbClr val="660066"/>
                </a:solidFill>
                <a:latin typeface="Arial"/>
                <a:cs typeface="Arial"/>
              </a:rPr>
              <a:t>IP &lt; 1 m is 100% eff. for signal and leaves</a:t>
            </a:r>
          </a:p>
          <a:p>
            <a:r>
              <a:rPr lang="en-US" sz="2000" b="1" i="1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lang="en-US" sz="2000" b="1" i="1" dirty="0" smtClean="0">
                <a:solidFill>
                  <a:srgbClr val="660066"/>
                </a:solidFill>
                <a:latin typeface="Arial"/>
                <a:cs typeface="Arial"/>
              </a:rPr>
              <a:t>    only a handful of  background events</a:t>
            </a:r>
          </a:p>
          <a:p>
            <a:endParaRPr lang="en-US" sz="2000" b="1" i="1" dirty="0">
              <a:solidFill>
                <a:srgbClr val="660066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i="1" dirty="0" smtClean="0">
                <a:latin typeface="Arial"/>
                <a:cs typeface="Arial"/>
              </a:rPr>
              <a:t> The IP cut will also be used to reject</a:t>
            </a:r>
          </a:p>
          <a:p>
            <a:r>
              <a:rPr lang="en-US" sz="2000" i="1" dirty="0">
                <a:latin typeface="Arial"/>
                <a:cs typeface="Arial"/>
              </a:rPr>
              <a:t> </a:t>
            </a:r>
            <a:r>
              <a:rPr lang="en-US" sz="2000" i="1" dirty="0" smtClean="0">
                <a:latin typeface="Arial"/>
                <a:cs typeface="Arial"/>
              </a:rPr>
              <a:t>     backgrounds induced in neutrino interactions   </a:t>
            </a:r>
          </a:p>
          <a:p>
            <a:r>
              <a:rPr lang="en-US" sz="2000" i="1" dirty="0">
                <a:latin typeface="Arial"/>
                <a:cs typeface="Arial"/>
              </a:rPr>
              <a:t> </a:t>
            </a:r>
            <a:r>
              <a:rPr lang="en-US" sz="2000" i="1" dirty="0" smtClean="0">
                <a:latin typeface="Arial"/>
                <a:cs typeface="Arial"/>
              </a:rPr>
              <a:t>     in the material surrounding the detector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61035" y="1196752"/>
            <a:ext cx="743413" cy="338554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latin typeface="Arial"/>
                <a:cs typeface="Arial"/>
              </a:rPr>
              <a:t>Bckg</a:t>
            </a:r>
            <a:r>
              <a:rPr lang="en-US" sz="1600" b="1" dirty="0" smtClean="0">
                <a:latin typeface="Arial"/>
                <a:cs typeface="Arial"/>
              </a:rPr>
              <a:t>.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04129" y="3933056"/>
            <a:ext cx="800319" cy="338554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/>
                <a:cs typeface="Arial"/>
              </a:rPr>
              <a:t>Signal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FB3-280A-D442-8801-AA8F0FA99DBA}" type="slidenum">
              <a:rPr lang="en-US" smtClean="0"/>
              <a:t>16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9592" y="25460"/>
            <a:ext cx="4401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Arial"/>
                <a:cs typeface="Arial"/>
              </a:rPr>
              <a:t>Detector concept (cont.)</a:t>
            </a:r>
            <a:endParaRPr lang="en-US" sz="2800" b="1" i="1" dirty="0"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15616" y="580618"/>
            <a:ext cx="3744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90"/>
                </a:solidFill>
                <a:latin typeface="Arial"/>
                <a:cs typeface="Arial"/>
              </a:rPr>
              <a:t>Impact Parameter resolution</a:t>
            </a:r>
            <a:endParaRPr lang="en-US" sz="2000" b="1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3" name="Bent-Up Arrow 12"/>
          <p:cNvSpPr/>
          <p:nvPr/>
        </p:nvSpPr>
        <p:spPr>
          <a:xfrm rot="5400000">
            <a:off x="1041762" y="2699325"/>
            <a:ext cx="280282" cy="731521"/>
          </a:xfrm>
          <a:prstGeom prst="bentUpArrow">
            <a:avLst>
              <a:gd name="adj1" fmla="val 23545"/>
              <a:gd name="adj2" fmla="val 17560"/>
              <a:gd name="adj3" fmla="val 25000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02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5460"/>
            <a:ext cx="3824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Arial"/>
                <a:cs typeface="Arial"/>
              </a:rPr>
              <a:t>Expected event yield</a:t>
            </a:r>
            <a:endParaRPr lang="en-US" sz="2800" b="1" i="1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7126" y="620688"/>
            <a:ext cx="8222240" cy="604268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i="1" dirty="0" smtClean="0">
                <a:latin typeface="Arial"/>
                <a:cs typeface="Arial"/>
              </a:rPr>
              <a:t>Integral mixing angle U</a:t>
            </a:r>
            <a:r>
              <a:rPr lang="en-US" sz="2000" i="1" baseline="30000" dirty="0">
                <a:latin typeface="Arial"/>
                <a:cs typeface="Arial"/>
              </a:rPr>
              <a:t>2</a:t>
            </a:r>
            <a:r>
              <a:rPr lang="en-US" sz="2000" i="1" baseline="-25000" dirty="0" smtClean="0">
                <a:latin typeface="Symbol" charset="2"/>
                <a:cs typeface="Symbol" charset="2"/>
              </a:rPr>
              <a:t> </a:t>
            </a:r>
            <a:r>
              <a:rPr lang="en-US" sz="2000" i="1" dirty="0" smtClean="0">
                <a:latin typeface="Arial"/>
                <a:cs typeface="Arial"/>
              </a:rPr>
              <a:t>is given by U</a:t>
            </a:r>
            <a:r>
              <a:rPr lang="en-US" sz="2000" i="1" baseline="30000" dirty="0" smtClean="0">
                <a:latin typeface="Arial"/>
                <a:cs typeface="Arial"/>
              </a:rPr>
              <a:t>2</a:t>
            </a:r>
            <a:r>
              <a:rPr lang="en-US" sz="2000" i="1" dirty="0" smtClean="0">
                <a:latin typeface="Arial"/>
                <a:cs typeface="Arial"/>
              </a:rPr>
              <a:t> = U</a:t>
            </a:r>
            <a:r>
              <a:rPr lang="en-US" sz="2000" i="1" baseline="-25000" dirty="0" smtClean="0">
                <a:latin typeface="Arial"/>
                <a:cs typeface="Arial"/>
              </a:rPr>
              <a:t>e</a:t>
            </a:r>
            <a:r>
              <a:rPr lang="en-US" sz="2000" i="1" baseline="30000" dirty="0">
                <a:latin typeface="Arial"/>
                <a:cs typeface="Arial"/>
              </a:rPr>
              <a:t>2</a:t>
            </a:r>
            <a:r>
              <a:rPr lang="en-US" sz="2000" i="1" baseline="30000" dirty="0" smtClean="0">
                <a:latin typeface="Arial"/>
                <a:cs typeface="Arial"/>
              </a:rPr>
              <a:t> </a:t>
            </a:r>
            <a:r>
              <a:rPr lang="en-US" sz="2000" i="1" dirty="0" smtClean="0">
                <a:latin typeface="Symbol" charset="2"/>
                <a:cs typeface="Symbol" charset="2"/>
              </a:rPr>
              <a:t>+</a:t>
            </a:r>
            <a:r>
              <a:rPr lang="en-US" sz="2000" i="1" dirty="0" smtClean="0">
                <a:latin typeface="Arial"/>
                <a:cs typeface="Arial"/>
              </a:rPr>
              <a:t> U</a:t>
            </a:r>
            <a:r>
              <a:rPr lang="en-US" sz="2000" i="1" baseline="-25000" dirty="0" smtClean="0">
                <a:latin typeface="Symbol" charset="2"/>
                <a:cs typeface="Symbol" charset="2"/>
              </a:rPr>
              <a:t>m</a:t>
            </a:r>
            <a:r>
              <a:rPr lang="en-US" sz="2000" i="1" baseline="30000" dirty="0">
                <a:latin typeface="Arial"/>
                <a:cs typeface="Arial"/>
              </a:rPr>
              <a:t>2</a:t>
            </a:r>
            <a:r>
              <a:rPr lang="en-US" sz="2000" i="1" baseline="30000" dirty="0" smtClean="0">
                <a:latin typeface="Symbol" charset="2"/>
                <a:cs typeface="Symbol" charset="2"/>
              </a:rPr>
              <a:t> </a:t>
            </a:r>
            <a:r>
              <a:rPr lang="en-US" sz="2000" i="1" dirty="0" smtClean="0">
                <a:latin typeface="Symbol" charset="2"/>
                <a:cs typeface="Symbol" charset="2"/>
              </a:rPr>
              <a:t>+ </a:t>
            </a:r>
            <a:r>
              <a:rPr lang="en-US" sz="2000" i="1" dirty="0" smtClean="0">
                <a:latin typeface="Arial"/>
                <a:cs typeface="Arial"/>
              </a:rPr>
              <a:t>U</a:t>
            </a:r>
            <a:r>
              <a:rPr lang="en-US" sz="2000" i="1" baseline="-25000" dirty="0" smtClean="0">
                <a:latin typeface="Symbol" charset="2"/>
                <a:cs typeface="Symbol" charset="2"/>
              </a:rPr>
              <a:t>t</a:t>
            </a:r>
            <a:r>
              <a:rPr lang="en-US" sz="2000" i="1" baseline="30000" dirty="0">
                <a:latin typeface="Arial"/>
                <a:cs typeface="Arial"/>
              </a:rPr>
              <a:t>2</a:t>
            </a:r>
            <a:endParaRPr lang="en-US" sz="2000" i="1" baseline="30000" dirty="0" smtClean="0">
              <a:latin typeface="Symbol" charset="2"/>
              <a:cs typeface="Symbol" charset="2"/>
            </a:endParaRPr>
          </a:p>
          <a:p>
            <a:endParaRPr lang="en-US" sz="2000" i="1" baseline="30000" dirty="0">
              <a:latin typeface="Symbol" charset="2"/>
              <a:cs typeface="Symbol" charset="2"/>
            </a:endParaRPr>
          </a:p>
          <a:p>
            <a:pPr marL="342900" indent="-342900">
              <a:buFont typeface="Arial"/>
              <a:buChar char="•"/>
            </a:pPr>
            <a:r>
              <a:rPr lang="en-US" sz="2000" i="1" dirty="0" smtClean="0">
                <a:latin typeface="Arial"/>
                <a:cs typeface="Arial"/>
              </a:rPr>
              <a:t>A conservative estimate of the sensitivity is obtained by considering</a:t>
            </a:r>
          </a:p>
          <a:p>
            <a:r>
              <a:rPr lang="en-US" sz="2000" i="1" dirty="0" smtClean="0">
                <a:latin typeface="Arial"/>
                <a:cs typeface="Arial"/>
              </a:rPr>
              <a:t>     only the decay N</a:t>
            </a:r>
            <a:r>
              <a:rPr lang="en-US" sz="2000" i="1" baseline="-25000" dirty="0" smtClean="0">
                <a:latin typeface="Arial"/>
                <a:cs typeface="Arial"/>
              </a:rPr>
              <a:t>2,3</a:t>
            </a:r>
            <a:r>
              <a:rPr lang="en-US" sz="2000" i="1" dirty="0" smtClean="0">
                <a:latin typeface="Arial"/>
                <a:cs typeface="Arial"/>
              </a:rPr>
              <a:t> </a:t>
            </a:r>
            <a:r>
              <a:rPr lang="en-US" sz="2000" i="1" dirty="0" smtClean="0">
                <a:latin typeface="Arial"/>
                <a:cs typeface="Arial"/>
                <a:sym typeface="Wingdings"/>
              </a:rPr>
              <a:t> </a:t>
            </a:r>
            <a:r>
              <a:rPr lang="en-US" sz="2000" i="1" dirty="0" smtClean="0"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sz="2000" i="1" baseline="30000" dirty="0" smtClean="0">
                <a:latin typeface="Symbol" charset="2"/>
                <a:cs typeface="Symbol" charset="2"/>
                <a:sym typeface="Wingdings"/>
              </a:rPr>
              <a:t>- </a:t>
            </a:r>
            <a:r>
              <a:rPr lang="en-US" sz="2000" i="1" dirty="0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2000" i="1" baseline="30000" dirty="0" smtClean="0">
                <a:latin typeface="Symbol" charset="2"/>
                <a:cs typeface="Symbol" charset="2"/>
                <a:sym typeface="Wingdings"/>
              </a:rPr>
              <a:t>+  </a:t>
            </a:r>
            <a:r>
              <a:rPr lang="en-US" sz="2000" i="1" dirty="0" smtClean="0">
                <a:latin typeface="Arial"/>
                <a:cs typeface="Arial"/>
                <a:sym typeface="Wingdings"/>
              </a:rPr>
              <a:t>with production mechanism D  </a:t>
            </a:r>
            <a:r>
              <a:rPr lang="en-US" sz="2000" i="1" dirty="0" smtClean="0"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sz="2000" i="1" baseline="30000" dirty="0" smtClean="0">
                <a:latin typeface="Symbol" charset="2"/>
                <a:cs typeface="Symbol" charset="2"/>
                <a:sym typeface="Wingdings"/>
              </a:rPr>
              <a:t>+ </a:t>
            </a:r>
            <a:r>
              <a:rPr lang="en-US" sz="2000" i="1" dirty="0" smtClean="0">
                <a:latin typeface="Arial"/>
                <a:cs typeface="Arial"/>
                <a:sym typeface="Wingdings"/>
              </a:rPr>
              <a:t>NX,</a:t>
            </a:r>
          </a:p>
          <a:p>
            <a:r>
              <a:rPr lang="en-US" sz="2000" i="1" dirty="0">
                <a:latin typeface="Arial"/>
                <a:cs typeface="Arial"/>
                <a:sym typeface="Wingdings"/>
              </a:rPr>
              <a:t> </a:t>
            </a:r>
            <a:r>
              <a:rPr lang="en-US" sz="2000" i="1" dirty="0" smtClean="0">
                <a:latin typeface="Arial"/>
                <a:cs typeface="Arial"/>
                <a:sym typeface="Wingdings"/>
              </a:rPr>
              <a:t>    which probes U</a:t>
            </a:r>
            <a:r>
              <a:rPr lang="en-US" sz="2000" i="1" baseline="-25000" dirty="0" smtClean="0"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sz="2000" i="1" baseline="30000" dirty="0" smtClean="0">
                <a:latin typeface="Arial"/>
                <a:cs typeface="Arial"/>
                <a:sym typeface="Wingdings"/>
              </a:rPr>
              <a:t>2</a:t>
            </a:r>
            <a:r>
              <a:rPr lang="en-US" sz="2000" i="1" dirty="0" smtClean="0">
                <a:latin typeface="Arial"/>
                <a:cs typeface="Arial"/>
                <a:sym typeface="Wingdings"/>
              </a:rPr>
              <a:t> </a:t>
            </a:r>
          </a:p>
          <a:p>
            <a:r>
              <a:rPr lang="en-US" sz="2000" i="1" dirty="0">
                <a:latin typeface="Arial"/>
                <a:cs typeface="Arial"/>
                <a:sym typeface="Wingdings"/>
              </a:rPr>
              <a:t> </a:t>
            </a:r>
            <a:r>
              <a:rPr lang="en-US" sz="2000" i="1" dirty="0" smtClean="0">
                <a:latin typeface="Arial"/>
                <a:cs typeface="Arial"/>
                <a:sym typeface="Wingdings"/>
              </a:rPr>
              <a:t>   </a:t>
            </a:r>
          </a:p>
          <a:p>
            <a:pPr marL="342900" indent="-342900">
              <a:buFont typeface="Arial"/>
              <a:buChar char="•"/>
            </a:pPr>
            <a:r>
              <a:rPr lang="en-US" sz="2000" i="1" dirty="0" smtClean="0">
                <a:latin typeface="Arial"/>
                <a:cs typeface="Arial"/>
                <a:sym typeface="Wingdings"/>
              </a:rPr>
              <a:t> U</a:t>
            </a:r>
            <a:r>
              <a:rPr lang="en-US" sz="2000" i="1" baseline="30000" dirty="0" smtClean="0">
                <a:latin typeface="Arial"/>
                <a:cs typeface="Arial"/>
                <a:sym typeface="Wingdings"/>
              </a:rPr>
              <a:t>2             </a:t>
            </a:r>
            <a:r>
              <a:rPr lang="en-US" sz="2000" i="1" dirty="0" smtClean="0">
                <a:latin typeface="Arial"/>
                <a:cs typeface="Arial"/>
                <a:sym typeface="Wingdings"/>
              </a:rPr>
              <a:t>U</a:t>
            </a:r>
            <a:r>
              <a:rPr lang="en-US" sz="2000" i="1" baseline="-25000" dirty="0" smtClean="0"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sz="2000" i="1" baseline="30000" dirty="0">
                <a:latin typeface="Arial"/>
                <a:cs typeface="Arial"/>
                <a:sym typeface="Wingdings"/>
              </a:rPr>
              <a:t>2</a:t>
            </a:r>
            <a:r>
              <a:rPr lang="en-US" sz="2000" i="1" dirty="0" smtClean="0">
                <a:latin typeface="Arial"/>
                <a:cs typeface="Arial"/>
              </a:rPr>
              <a:t> depends on </a:t>
            </a:r>
            <a:r>
              <a:rPr lang="en-US" sz="2000" i="1" dirty="0" err="1" smtClean="0">
                <a:latin typeface="Arial"/>
                <a:cs typeface="Arial"/>
              </a:rPr>
              <a:t>flavour</a:t>
            </a:r>
            <a:r>
              <a:rPr lang="en-US" sz="2000" i="1" dirty="0" smtClean="0">
                <a:latin typeface="Arial"/>
                <a:cs typeface="Arial"/>
              </a:rPr>
              <a:t> mixing</a:t>
            </a:r>
          </a:p>
          <a:p>
            <a:pPr marL="342900" indent="-342900">
              <a:buFont typeface="Arial"/>
              <a:buChar char="•"/>
            </a:pPr>
            <a:endParaRPr lang="en-US" sz="2000" i="1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i="1" dirty="0" smtClean="0">
                <a:latin typeface="Arial"/>
                <a:cs typeface="Arial"/>
              </a:rPr>
              <a:t>Expected number of signal events:</a:t>
            </a:r>
          </a:p>
          <a:p>
            <a:endParaRPr lang="en-US" sz="2000" i="1" dirty="0">
              <a:latin typeface="Arial"/>
              <a:cs typeface="Arial"/>
            </a:endParaRPr>
          </a:p>
          <a:p>
            <a:endParaRPr lang="en-US" sz="2000" i="1" dirty="0">
              <a:latin typeface="Arial"/>
              <a:cs typeface="Arial"/>
            </a:endParaRPr>
          </a:p>
          <a:p>
            <a:r>
              <a:rPr lang="en-US" sz="2000" i="1" dirty="0" smtClean="0">
                <a:latin typeface="Arial"/>
                <a:cs typeface="Arial"/>
              </a:rPr>
              <a:t>   </a:t>
            </a:r>
            <a:r>
              <a:rPr lang="en-US" sz="2000" i="1" dirty="0" err="1" smtClean="0">
                <a:latin typeface="Arial"/>
                <a:cs typeface="Arial"/>
              </a:rPr>
              <a:t>n</a:t>
            </a:r>
            <a:r>
              <a:rPr lang="en-US" sz="2000" i="1" baseline="-25000" dirty="0" err="1" smtClean="0">
                <a:latin typeface="Arial"/>
                <a:cs typeface="Arial"/>
              </a:rPr>
              <a:t>pot</a:t>
            </a:r>
            <a:r>
              <a:rPr lang="en-US" sz="2000" i="1" dirty="0" smtClean="0">
                <a:latin typeface="Arial"/>
                <a:cs typeface="Arial"/>
              </a:rPr>
              <a:t>        = 2 × 10</a:t>
            </a:r>
            <a:r>
              <a:rPr lang="en-US" sz="2000" i="1" baseline="30000" dirty="0" smtClean="0">
                <a:latin typeface="Arial"/>
                <a:cs typeface="Arial"/>
              </a:rPr>
              <a:t>20</a:t>
            </a:r>
          </a:p>
          <a:p>
            <a:endParaRPr lang="en-US" sz="2000" i="1" baseline="30000" dirty="0" smtClean="0">
              <a:latin typeface="Arial"/>
              <a:cs typeface="Arial"/>
            </a:endParaRPr>
          </a:p>
          <a:p>
            <a:r>
              <a:rPr lang="en-US" sz="2000" i="1" dirty="0">
                <a:latin typeface="Arial"/>
                <a:cs typeface="Arial"/>
              </a:rPr>
              <a:t> </a:t>
            </a:r>
            <a:r>
              <a:rPr lang="en-US" sz="2000" i="1" dirty="0" smtClean="0">
                <a:latin typeface="Arial"/>
                <a:cs typeface="Arial"/>
              </a:rPr>
              <a:t>  </a:t>
            </a:r>
            <a:r>
              <a:rPr lang="en-US" sz="2000" i="1" dirty="0" smtClean="0">
                <a:latin typeface="Symbol" charset="2"/>
                <a:cs typeface="Symbol" charset="2"/>
              </a:rPr>
              <a:t>c</a:t>
            </a:r>
            <a:r>
              <a:rPr lang="en-US" sz="2000" i="1" baseline="-25000" dirty="0" smtClean="0">
                <a:latin typeface="Arial"/>
                <a:cs typeface="Arial"/>
              </a:rPr>
              <a:t>cc</a:t>
            </a:r>
            <a:r>
              <a:rPr lang="en-US" sz="2000" i="1" dirty="0" smtClean="0">
                <a:latin typeface="Arial"/>
                <a:cs typeface="Arial"/>
              </a:rPr>
              <a:t>         = 0.45 × 10</a:t>
            </a:r>
            <a:r>
              <a:rPr lang="en-US" sz="2000" i="1" baseline="30000" dirty="0" smtClean="0">
                <a:latin typeface="Arial"/>
                <a:cs typeface="Arial"/>
              </a:rPr>
              <a:t>-3</a:t>
            </a:r>
          </a:p>
          <a:p>
            <a:endParaRPr lang="en-US" sz="2000" i="1" dirty="0" smtClean="0">
              <a:latin typeface="Arial"/>
              <a:cs typeface="Arial"/>
            </a:endParaRPr>
          </a:p>
          <a:p>
            <a:r>
              <a:rPr lang="en-US" sz="2000" i="1" dirty="0">
                <a:latin typeface="Arial"/>
                <a:cs typeface="Arial"/>
              </a:rPr>
              <a:t> </a:t>
            </a:r>
            <a:r>
              <a:rPr lang="en-US" sz="2000" i="1" dirty="0" smtClean="0">
                <a:latin typeface="Arial"/>
                <a:cs typeface="Arial"/>
              </a:rPr>
              <a:t> </a:t>
            </a:r>
            <a:r>
              <a:rPr lang="en-US" sz="2000" i="1" dirty="0">
                <a:latin typeface="Arial"/>
                <a:cs typeface="Arial"/>
              </a:rPr>
              <a:t> </a:t>
            </a:r>
            <a:r>
              <a:rPr lang="en-US" sz="2000" i="1" dirty="0" smtClean="0">
                <a:latin typeface="Arial"/>
                <a:cs typeface="Arial"/>
              </a:rPr>
              <a:t>BR(U</a:t>
            </a:r>
            <a:r>
              <a:rPr lang="en-US" sz="2000" i="1" baseline="-25000" dirty="0" smtClean="0">
                <a:latin typeface="Symbol" charset="2"/>
                <a:cs typeface="Symbol" charset="2"/>
              </a:rPr>
              <a:t>m</a:t>
            </a:r>
            <a:r>
              <a:rPr lang="en-US" sz="2000" i="1" baseline="30000" dirty="0" smtClean="0">
                <a:latin typeface="Arial"/>
                <a:cs typeface="Arial"/>
              </a:rPr>
              <a:t>2</a:t>
            </a:r>
            <a:r>
              <a:rPr lang="en-US" sz="2000" i="1" dirty="0" smtClean="0">
                <a:latin typeface="Arial"/>
                <a:cs typeface="Arial"/>
              </a:rPr>
              <a:t>) = BR(D </a:t>
            </a:r>
            <a:r>
              <a:rPr lang="en-US" sz="2000" i="1" dirty="0" smtClean="0">
                <a:latin typeface="Arial"/>
                <a:cs typeface="Arial"/>
                <a:sym typeface="Wingdings"/>
              </a:rPr>
              <a:t> N</a:t>
            </a:r>
            <a:r>
              <a:rPr lang="en-US" sz="2000" i="1" baseline="-25000" dirty="0" smtClean="0">
                <a:latin typeface="Arial"/>
                <a:cs typeface="Arial"/>
                <a:sym typeface="Wingdings"/>
              </a:rPr>
              <a:t>2,3 </a:t>
            </a:r>
            <a:r>
              <a:rPr lang="en-US" sz="2000" i="1" dirty="0" smtClean="0">
                <a:latin typeface="Arial"/>
                <a:cs typeface="Arial"/>
                <a:sym typeface="Wingdings"/>
              </a:rPr>
              <a:t>X) × BR(N</a:t>
            </a:r>
            <a:r>
              <a:rPr lang="en-US" sz="2000" i="1" baseline="-25000" dirty="0" smtClean="0">
                <a:latin typeface="Arial"/>
                <a:cs typeface="Arial"/>
                <a:sym typeface="Wingdings"/>
              </a:rPr>
              <a:t>2,3</a:t>
            </a:r>
            <a:r>
              <a:rPr lang="en-US" sz="2000" i="1" dirty="0" smtClean="0">
                <a:latin typeface="Arial"/>
                <a:cs typeface="Arial"/>
                <a:sym typeface="Wingdings"/>
              </a:rPr>
              <a:t> </a:t>
            </a:r>
            <a:r>
              <a:rPr lang="en-US" sz="2000" i="1" dirty="0" err="1" smtClean="0">
                <a:latin typeface="Symbol" charset="2"/>
                <a:cs typeface="Symbol" charset="2"/>
                <a:sym typeface="Wingdings"/>
              </a:rPr>
              <a:t>mp</a:t>
            </a:r>
            <a:r>
              <a:rPr lang="en-US" sz="2000" i="1" dirty="0" smtClean="0">
                <a:latin typeface="Arial"/>
                <a:cs typeface="Arial"/>
                <a:sym typeface="Wingdings"/>
              </a:rPr>
              <a:t>) </a:t>
            </a:r>
          </a:p>
          <a:p>
            <a:r>
              <a:rPr lang="en-US" sz="2000" i="1" dirty="0">
                <a:latin typeface="Arial"/>
                <a:cs typeface="Arial"/>
                <a:sym typeface="Wingdings"/>
              </a:rPr>
              <a:t> </a:t>
            </a:r>
            <a:r>
              <a:rPr lang="en-US" sz="2000" i="1" dirty="0" smtClean="0">
                <a:latin typeface="Arial"/>
                <a:cs typeface="Arial"/>
                <a:sym typeface="Wingdings"/>
              </a:rPr>
              <a:t>  BR</a:t>
            </a:r>
            <a:r>
              <a:rPr lang="en-US" sz="2000" i="1" dirty="0">
                <a:latin typeface="Arial"/>
                <a:cs typeface="Arial"/>
              </a:rPr>
              <a:t>(N</a:t>
            </a:r>
            <a:r>
              <a:rPr lang="en-US" sz="2000" i="1" baseline="-25000" dirty="0">
                <a:latin typeface="Arial"/>
                <a:cs typeface="Arial"/>
              </a:rPr>
              <a:t>2,3</a:t>
            </a:r>
            <a:r>
              <a:rPr lang="en-US" sz="2000" i="1" dirty="0">
                <a:latin typeface="Arial"/>
                <a:cs typeface="Arial"/>
              </a:rPr>
              <a:t> </a:t>
            </a:r>
            <a:r>
              <a:rPr lang="en-US" sz="2000" i="1" dirty="0" smtClean="0">
                <a:latin typeface="Arial"/>
                <a:cs typeface="Arial"/>
                <a:sym typeface="Wingdings"/>
              </a:rPr>
              <a:t> </a:t>
            </a:r>
            <a:r>
              <a:rPr lang="en-US" sz="2000" i="1" dirty="0" smtClean="0"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sz="2000" i="1" baseline="30000" dirty="0">
                <a:latin typeface="Symbol" charset="2"/>
                <a:cs typeface="Symbol" charset="2"/>
                <a:sym typeface="Wingdings"/>
              </a:rPr>
              <a:t>-</a:t>
            </a:r>
            <a:r>
              <a:rPr lang="en-US" sz="2000" i="1" dirty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2000" i="1" baseline="30000" dirty="0">
                <a:latin typeface="Symbol" charset="2"/>
                <a:cs typeface="Symbol" charset="2"/>
                <a:sym typeface="Wingdings"/>
              </a:rPr>
              <a:t>+</a:t>
            </a:r>
            <a:r>
              <a:rPr lang="en-US" sz="2000" i="1" dirty="0">
                <a:latin typeface="Arial"/>
                <a:cs typeface="Arial"/>
                <a:sym typeface="Wingdings"/>
              </a:rPr>
              <a:t>) </a:t>
            </a:r>
            <a:r>
              <a:rPr lang="en-US" sz="2000" i="1" dirty="0" smtClean="0">
                <a:latin typeface="Arial"/>
                <a:cs typeface="Arial"/>
                <a:sym typeface="Wingdings"/>
              </a:rPr>
              <a:t>is assumed to be </a:t>
            </a:r>
            <a:r>
              <a:rPr lang="en-US" sz="2000" i="1" dirty="0">
                <a:latin typeface="Arial"/>
                <a:cs typeface="Arial"/>
                <a:sym typeface="Wingdings"/>
              </a:rPr>
              <a:t>2</a:t>
            </a:r>
            <a:r>
              <a:rPr lang="en-US" sz="2000" i="1" dirty="0" smtClean="0">
                <a:latin typeface="Arial"/>
                <a:cs typeface="Arial"/>
                <a:sym typeface="Wingdings"/>
              </a:rPr>
              <a:t>0</a:t>
            </a:r>
            <a:r>
              <a:rPr lang="en-US" sz="2000" i="1" dirty="0" smtClean="0">
                <a:latin typeface="Arial"/>
                <a:cs typeface="Arial"/>
                <a:sym typeface="Wingdings"/>
              </a:rPr>
              <a:t>%</a:t>
            </a:r>
          </a:p>
          <a:p>
            <a:endParaRPr lang="en-US" sz="2000" i="1" dirty="0">
              <a:latin typeface="Arial"/>
              <a:cs typeface="Arial"/>
            </a:endParaRPr>
          </a:p>
          <a:p>
            <a:r>
              <a:rPr lang="en-US" sz="2000" i="1" dirty="0">
                <a:latin typeface="Arial"/>
                <a:cs typeface="Arial"/>
              </a:rPr>
              <a:t> </a:t>
            </a:r>
            <a:r>
              <a:rPr lang="en-US" sz="2000" i="1" dirty="0" smtClean="0">
                <a:latin typeface="Arial"/>
                <a:cs typeface="Arial"/>
              </a:rPr>
              <a:t>  </a:t>
            </a:r>
            <a:r>
              <a:rPr lang="en-US" sz="2000" i="1" dirty="0">
                <a:latin typeface="Arial"/>
                <a:cs typeface="Arial"/>
              </a:rPr>
              <a:t> </a:t>
            </a:r>
            <a:r>
              <a:rPr lang="en-US" sz="2000" i="1" dirty="0" err="1" smtClean="0">
                <a:latin typeface="Symbol" charset="2"/>
                <a:cs typeface="Symbol" charset="2"/>
              </a:rPr>
              <a:t>e</a:t>
            </a:r>
            <a:r>
              <a:rPr lang="en-US" sz="2000" i="1" baseline="-25000" dirty="0" err="1" smtClean="0">
                <a:latin typeface="Arial"/>
                <a:cs typeface="Arial"/>
              </a:rPr>
              <a:t>det</a:t>
            </a:r>
            <a:r>
              <a:rPr lang="en-US" sz="2000" i="1" baseline="-25000" dirty="0" smtClean="0">
                <a:latin typeface="Arial"/>
                <a:cs typeface="Arial"/>
              </a:rPr>
              <a:t> </a:t>
            </a:r>
            <a:r>
              <a:rPr lang="en-US" sz="2000" i="1" dirty="0" smtClean="0">
                <a:latin typeface="Arial"/>
                <a:cs typeface="Arial"/>
              </a:rPr>
              <a:t>(U</a:t>
            </a:r>
            <a:r>
              <a:rPr lang="en-US" sz="2000" i="1" baseline="-25000" dirty="0" smtClean="0">
                <a:latin typeface="Symbol" charset="2"/>
                <a:cs typeface="Symbol" charset="2"/>
              </a:rPr>
              <a:t>m</a:t>
            </a:r>
            <a:r>
              <a:rPr lang="en-US" sz="2000" i="1" baseline="30000" dirty="0" smtClean="0">
                <a:latin typeface="Arial"/>
                <a:cs typeface="Arial"/>
              </a:rPr>
              <a:t>2</a:t>
            </a:r>
            <a:r>
              <a:rPr lang="en-US" sz="2000" i="1" dirty="0" smtClean="0">
                <a:latin typeface="Arial"/>
                <a:cs typeface="Arial"/>
              </a:rPr>
              <a:t>) is the probability of the N</a:t>
            </a:r>
            <a:r>
              <a:rPr lang="en-US" sz="2000" i="1" baseline="-25000" dirty="0" smtClean="0">
                <a:latin typeface="Arial"/>
                <a:cs typeface="Arial"/>
              </a:rPr>
              <a:t>2,3</a:t>
            </a:r>
            <a:r>
              <a:rPr lang="en-US" sz="2000" i="1" dirty="0" smtClean="0">
                <a:latin typeface="Arial"/>
                <a:cs typeface="Arial"/>
              </a:rPr>
              <a:t> to decay in the </a:t>
            </a:r>
            <a:r>
              <a:rPr lang="en-US" sz="2000" i="1" dirty="0" err="1" smtClean="0">
                <a:latin typeface="Arial"/>
                <a:cs typeface="Arial"/>
              </a:rPr>
              <a:t>fiducial</a:t>
            </a:r>
            <a:r>
              <a:rPr lang="en-US" sz="2000" i="1" dirty="0" smtClean="0">
                <a:latin typeface="Arial"/>
                <a:cs typeface="Arial"/>
              </a:rPr>
              <a:t> volume</a:t>
            </a:r>
          </a:p>
          <a:p>
            <a:r>
              <a:rPr lang="en-US" sz="2000" i="1" dirty="0" smtClean="0">
                <a:latin typeface="Arial"/>
                <a:cs typeface="Arial"/>
              </a:rPr>
              <a:t>                  and </a:t>
            </a:r>
            <a:r>
              <a:rPr lang="en-US" sz="2000" i="1" dirty="0" smtClean="0">
                <a:latin typeface="Symbol" charset="2"/>
                <a:cs typeface="Symbol" charset="2"/>
              </a:rPr>
              <a:t>m, p </a:t>
            </a:r>
            <a:r>
              <a:rPr lang="en-US" sz="2000" i="1" dirty="0">
                <a:latin typeface="Arial"/>
                <a:cs typeface="Arial"/>
              </a:rPr>
              <a:t> </a:t>
            </a:r>
            <a:r>
              <a:rPr lang="en-US" sz="2000" i="1" dirty="0" smtClean="0">
                <a:latin typeface="Arial"/>
                <a:cs typeface="Arial"/>
              </a:rPr>
              <a:t>are reconstructed in the spectrometer</a:t>
            </a:r>
            <a:r>
              <a:rPr lang="en-US" sz="2000" i="1" baseline="-25000" dirty="0" smtClean="0">
                <a:latin typeface="Arial"/>
                <a:cs typeface="Arial"/>
              </a:rPr>
              <a:t>    </a:t>
            </a:r>
            <a:r>
              <a:rPr lang="en-US" sz="2000" i="1" dirty="0" smtClean="0">
                <a:latin typeface="Arial"/>
                <a:cs typeface="Arial"/>
              </a:rPr>
              <a:t>     </a:t>
            </a:r>
          </a:p>
        </p:txBody>
      </p:sp>
      <p:sp>
        <p:nvSpPr>
          <p:cNvPr id="5" name="Left-Right Arrow 4"/>
          <p:cNvSpPr/>
          <p:nvPr/>
        </p:nvSpPr>
        <p:spPr>
          <a:xfrm>
            <a:off x="1391197" y="2492896"/>
            <a:ext cx="504056" cy="124592"/>
          </a:xfrm>
          <a:prstGeom prst="leftRightArrow">
            <a:avLst>
              <a:gd name="adj1" fmla="val 10068"/>
              <a:gd name="adj2" fmla="val 102411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FB3-280A-D442-8801-AA8F0FA99DBA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15189" y="3388930"/>
            <a:ext cx="4768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lang="en-US" sz="2000" i="1" baseline="-25000" dirty="0" err="1" smtClean="0">
                <a:solidFill>
                  <a:srgbClr val="0000FF"/>
                </a:solidFill>
                <a:latin typeface="Arial"/>
                <a:cs typeface="Arial"/>
              </a:rPr>
              <a:t>signal</a:t>
            </a:r>
            <a:r>
              <a:rPr lang="en-US" sz="2000" i="1" dirty="0" smtClean="0">
                <a:solidFill>
                  <a:srgbClr val="0000FF"/>
                </a:solidFill>
                <a:latin typeface="Arial"/>
                <a:cs typeface="Arial"/>
              </a:rPr>
              <a:t> = </a:t>
            </a:r>
            <a:r>
              <a:rPr lang="en-US" sz="2000" i="1" dirty="0" err="1" smtClean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lang="en-US" sz="2000" i="1" baseline="-25000" dirty="0" err="1" smtClean="0">
                <a:solidFill>
                  <a:srgbClr val="0000FF"/>
                </a:solidFill>
                <a:latin typeface="Arial"/>
                <a:cs typeface="Arial"/>
              </a:rPr>
              <a:t>pot</a:t>
            </a:r>
            <a:r>
              <a:rPr lang="en-US" sz="2000" i="1" baseline="-250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Arial"/>
                <a:cs typeface="Arial"/>
              </a:rPr>
              <a:t>× 2</a:t>
            </a:r>
            <a:r>
              <a:rPr lang="en-US" sz="2000" i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c</a:t>
            </a:r>
            <a:r>
              <a:rPr lang="en-US" sz="2000" i="1" baseline="-25000" dirty="0" smtClean="0">
                <a:solidFill>
                  <a:srgbClr val="0000FF"/>
                </a:solidFill>
                <a:latin typeface="Arial"/>
                <a:cs typeface="Arial"/>
              </a:rPr>
              <a:t>cc </a:t>
            </a:r>
            <a:r>
              <a:rPr lang="en-US" sz="2000" i="1" dirty="0" smtClean="0">
                <a:solidFill>
                  <a:srgbClr val="0000FF"/>
                </a:solidFill>
                <a:latin typeface="Arial"/>
                <a:cs typeface="Arial"/>
              </a:rPr>
              <a:t>× BR(U</a:t>
            </a:r>
            <a:r>
              <a:rPr lang="en-US" sz="2000" i="1" baseline="-25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sz="2000" i="1" baseline="30000" dirty="0" smtClean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lang="en-US" sz="2000" i="1" dirty="0" smtClean="0">
                <a:solidFill>
                  <a:srgbClr val="0000FF"/>
                </a:solidFill>
                <a:latin typeface="Arial"/>
                <a:cs typeface="Arial"/>
              </a:rPr>
              <a:t>) × </a:t>
            </a:r>
            <a:r>
              <a:rPr lang="en-US" sz="2000" i="1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e</a:t>
            </a:r>
            <a:r>
              <a:rPr lang="en-US" sz="2000" i="1" baseline="-25000" dirty="0" err="1" smtClean="0">
                <a:solidFill>
                  <a:srgbClr val="0000FF"/>
                </a:solidFill>
                <a:latin typeface="Arial"/>
                <a:cs typeface="Arial"/>
              </a:rPr>
              <a:t>det</a:t>
            </a:r>
            <a:r>
              <a:rPr lang="en-US" sz="2000" i="1" dirty="0" smtClean="0">
                <a:solidFill>
                  <a:srgbClr val="0000FF"/>
                </a:solidFill>
                <a:latin typeface="Arial"/>
                <a:cs typeface="Arial"/>
              </a:rPr>
              <a:t>(U</a:t>
            </a:r>
            <a:r>
              <a:rPr lang="en-US" sz="2000" i="1" baseline="-25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sz="2000" i="1" baseline="30000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lang="en-US" sz="2000" i="1" dirty="0" smtClean="0">
                <a:solidFill>
                  <a:srgbClr val="0000FF"/>
                </a:solidFill>
                <a:latin typeface="Arial"/>
                <a:cs typeface="Arial"/>
              </a:rPr>
              <a:t>) </a:t>
            </a:r>
            <a:endParaRPr lang="en-US" sz="2000" i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0139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5460"/>
            <a:ext cx="5120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Arial"/>
                <a:cs typeface="Arial"/>
              </a:rPr>
              <a:t>Expected event yield  (cont.)</a:t>
            </a:r>
            <a:endParaRPr lang="en-US" sz="2800" b="1" i="1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20688"/>
            <a:ext cx="82519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  <a:latin typeface="Arial"/>
                <a:cs typeface="Arial"/>
              </a:rPr>
              <a:t>Assuming U</a:t>
            </a:r>
            <a:r>
              <a:rPr lang="en-US" sz="2000" i="1" baseline="-25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sz="2000" i="1" baseline="30000" dirty="0" smtClean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lang="en-US" sz="2000" i="1" dirty="0" smtClean="0">
                <a:solidFill>
                  <a:srgbClr val="0000FF"/>
                </a:solidFill>
                <a:latin typeface="Arial"/>
                <a:cs typeface="Arial"/>
              </a:rPr>
              <a:t> = 10</a:t>
            </a:r>
            <a:r>
              <a:rPr lang="en-US" sz="2000" i="1" baseline="30000" dirty="0" smtClean="0">
                <a:solidFill>
                  <a:srgbClr val="0000FF"/>
                </a:solidFill>
                <a:latin typeface="Arial"/>
                <a:cs typeface="Arial"/>
              </a:rPr>
              <a:t>-7</a:t>
            </a:r>
            <a:r>
              <a:rPr lang="en-US" sz="2000" i="1" dirty="0" smtClean="0">
                <a:solidFill>
                  <a:srgbClr val="0000FF"/>
                </a:solidFill>
                <a:latin typeface="Arial"/>
                <a:cs typeface="Arial"/>
              </a:rPr>
              <a:t> (corresponding to the strongest experimental limit  </a:t>
            </a:r>
          </a:p>
          <a:p>
            <a:r>
              <a:rPr lang="en-US" sz="2000" i="1" dirty="0" smtClean="0">
                <a:solidFill>
                  <a:srgbClr val="0000FF"/>
                </a:solidFill>
                <a:latin typeface="Arial"/>
                <a:cs typeface="Arial"/>
              </a:rPr>
              <a:t>              currently for M</a:t>
            </a:r>
            <a:r>
              <a:rPr lang="en-US" sz="2000" i="1" baseline="-25000" dirty="0" smtClean="0">
                <a:solidFill>
                  <a:srgbClr val="0000FF"/>
                </a:solidFill>
                <a:latin typeface="Arial"/>
                <a:cs typeface="Arial"/>
              </a:rPr>
              <a:t>N </a:t>
            </a:r>
            <a:r>
              <a:rPr lang="en-US" sz="2000" i="1" dirty="0">
                <a:solidFill>
                  <a:srgbClr val="0000FF"/>
                </a:solidFill>
                <a:latin typeface="Arial"/>
                <a:cs typeface="Arial"/>
              </a:rPr>
              <a:t>~</a:t>
            </a:r>
            <a:r>
              <a:rPr lang="en-US" sz="2000" i="1" dirty="0" smtClean="0">
                <a:solidFill>
                  <a:srgbClr val="0000FF"/>
                </a:solidFill>
                <a:latin typeface="Arial"/>
                <a:cs typeface="Arial"/>
              </a:rPr>
              <a:t> 1 </a:t>
            </a:r>
            <a:r>
              <a:rPr lang="en-US" sz="2000" i="1" dirty="0" err="1" smtClean="0">
                <a:solidFill>
                  <a:srgbClr val="0000FF"/>
                </a:solidFill>
                <a:latin typeface="Arial"/>
                <a:cs typeface="Arial"/>
              </a:rPr>
              <a:t>GeV</a:t>
            </a:r>
            <a:r>
              <a:rPr lang="en-US" sz="2000" i="1" dirty="0" smtClean="0">
                <a:solidFill>
                  <a:srgbClr val="0000FF"/>
                </a:solidFill>
                <a:latin typeface="Arial"/>
                <a:cs typeface="Arial"/>
              </a:rPr>
              <a:t>)  and </a:t>
            </a:r>
            <a:r>
              <a:rPr lang="en-US" sz="2000" i="1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t</a:t>
            </a:r>
            <a:r>
              <a:rPr lang="en-US" sz="2000" i="1" baseline="-25000" dirty="0" err="1" smtClean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lang="en-US" sz="2000" i="1" dirty="0" smtClean="0">
                <a:solidFill>
                  <a:srgbClr val="0000FF"/>
                </a:solidFill>
                <a:latin typeface="Arial"/>
                <a:cs typeface="Arial"/>
              </a:rPr>
              <a:t> = 1.8×10</a:t>
            </a:r>
            <a:r>
              <a:rPr lang="en-US" sz="2000" i="1" baseline="30000" dirty="0" smtClean="0">
                <a:solidFill>
                  <a:srgbClr val="0000FF"/>
                </a:solidFill>
                <a:latin typeface="Arial"/>
                <a:cs typeface="Arial"/>
              </a:rPr>
              <a:t>-5</a:t>
            </a:r>
            <a:r>
              <a:rPr lang="en-US" sz="2000" i="1" dirty="0" smtClean="0">
                <a:solidFill>
                  <a:srgbClr val="0000FF"/>
                </a:solidFill>
                <a:latin typeface="Arial"/>
                <a:cs typeface="Arial"/>
              </a:rPr>
              <a:t> s</a:t>
            </a:r>
          </a:p>
          <a:p>
            <a:r>
              <a:rPr lang="en-US" sz="2000" i="1" dirty="0" smtClean="0">
                <a:solidFill>
                  <a:srgbClr val="0000FF"/>
                </a:solidFill>
                <a:latin typeface="Arial"/>
                <a:cs typeface="Arial"/>
              </a:rPr>
              <a:t>~12k fully reconstructed N </a:t>
            </a:r>
            <a:r>
              <a:rPr lang="en-US" sz="2000" i="1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 </a:t>
            </a:r>
            <a:r>
              <a:rPr lang="en-US" sz="2000" i="1" dirty="0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sz="2000" i="1" baseline="30000" dirty="0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-</a:t>
            </a:r>
            <a:r>
              <a:rPr lang="en-US" sz="2000" i="1" dirty="0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2000" i="1" baseline="30000" dirty="0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+ </a:t>
            </a:r>
            <a:r>
              <a:rPr lang="en-US" sz="2000" i="1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events are expected for M</a:t>
            </a:r>
            <a:r>
              <a:rPr lang="en-US" sz="2000" i="1" baseline="-25000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N</a:t>
            </a:r>
            <a:r>
              <a:rPr lang="en-US" sz="2000" i="1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 = 1 </a:t>
            </a:r>
            <a:r>
              <a:rPr lang="en-US" sz="2000" i="1" dirty="0" err="1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GeV</a:t>
            </a:r>
            <a:endParaRPr lang="en-US" sz="2000" i="1" dirty="0">
              <a:solidFill>
                <a:srgbClr val="0000FF"/>
              </a:solidFill>
              <a:latin typeface="Arial"/>
              <a:cs typeface="Arial"/>
              <a:sym typeface="Wingding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FB3-280A-D442-8801-AA8F0FA99DBA}" type="slidenum">
              <a:rPr lang="en-US" smtClean="0"/>
              <a:t>18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7544" y="6165304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en-US" b="1" i="1" dirty="0">
                <a:solidFill>
                  <a:srgbClr val="660066"/>
                </a:solidFill>
                <a:latin typeface="Arial"/>
                <a:cs typeface="Arial"/>
                <a:sym typeface="Wingdings"/>
              </a:rPr>
              <a:t>120 events for </a:t>
            </a:r>
            <a:r>
              <a:rPr lang="en-US" b="1" i="1" dirty="0" smtClean="0">
                <a:solidFill>
                  <a:srgbClr val="660066"/>
                </a:solidFill>
                <a:latin typeface="Arial"/>
                <a:cs typeface="Arial"/>
                <a:sym typeface="Wingdings"/>
              </a:rPr>
              <a:t>cosmologically </a:t>
            </a:r>
            <a:r>
              <a:rPr lang="en-US" b="1" i="1" dirty="0" err="1" smtClean="0">
                <a:solidFill>
                  <a:srgbClr val="660066"/>
                </a:solidFill>
                <a:latin typeface="Arial"/>
                <a:cs typeface="Arial"/>
                <a:sym typeface="Wingdings"/>
              </a:rPr>
              <a:t>favoured</a:t>
            </a:r>
            <a:r>
              <a:rPr lang="en-US" b="1" i="1" dirty="0" smtClean="0">
                <a:solidFill>
                  <a:srgbClr val="660066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en-US" b="1" i="1" dirty="0">
                <a:solidFill>
                  <a:srgbClr val="660066"/>
                </a:solidFill>
                <a:latin typeface="Arial"/>
                <a:cs typeface="Arial"/>
                <a:sym typeface="Wingdings"/>
              </a:rPr>
              <a:t>region:  </a:t>
            </a:r>
            <a:r>
              <a:rPr lang="en-US" b="1" i="1" dirty="0" smtClean="0">
                <a:solidFill>
                  <a:srgbClr val="660066"/>
                </a:solidFill>
                <a:latin typeface="Arial"/>
                <a:cs typeface="Arial"/>
                <a:sym typeface="Wingdings"/>
              </a:rPr>
              <a:t>U</a:t>
            </a:r>
            <a:r>
              <a:rPr lang="en-US" b="1" i="1" baseline="-25000" dirty="0" smtClean="0">
                <a:solidFill>
                  <a:srgbClr val="660066"/>
                </a:solidFill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b="1" i="1" baseline="30000" dirty="0">
                <a:solidFill>
                  <a:srgbClr val="660066"/>
                </a:solidFill>
                <a:latin typeface="Arial"/>
                <a:cs typeface="Arial"/>
                <a:sym typeface="Wingdings"/>
              </a:rPr>
              <a:t>2</a:t>
            </a:r>
            <a:r>
              <a:rPr lang="en-US" b="1" i="1" baseline="30000" dirty="0" smtClean="0">
                <a:solidFill>
                  <a:srgbClr val="660066"/>
                </a:solidFill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b="1" i="1" dirty="0">
                <a:solidFill>
                  <a:srgbClr val="660066"/>
                </a:solidFill>
                <a:latin typeface="Arial"/>
                <a:cs typeface="Arial"/>
                <a:sym typeface="Wingdings"/>
              </a:rPr>
              <a:t>= 10</a:t>
            </a:r>
            <a:r>
              <a:rPr lang="en-US" b="1" i="1" baseline="30000" dirty="0">
                <a:solidFill>
                  <a:srgbClr val="660066"/>
                </a:solidFill>
                <a:latin typeface="Arial"/>
                <a:cs typeface="Arial"/>
                <a:sym typeface="Wingdings"/>
              </a:rPr>
              <a:t>-8</a:t>
            </a:r>
            <a:r>
              <a:rPr lang="en-US" b="1" i="1" dirty="0">
                <a:solidFill>
                  <a:srgbClr val="660066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en-US" b="1" i="1" dirty="0" smtClean="0">
                <a:solidFill>
                  <a:srgbClr val="660066"/>
                </a:solidFill>
                <a:latin typeface="Arial"/>
                <a:cs typeface="Arial"/>
                <a:sym typeface="Wingdings"/>
              </a:rPr>
              <a:t>&amp; </a:t>
            </a:r>
            <a:r>
              <a:rPr lang="en-US" b="1" i="1" dirty="0" err="1" smtClean="0">
                <a:solidFill>
                  <a:srgbClr val="660066"/>
                </a:solidFill>
                <a:latin typeface="Symbol" charset="2"/>
                <a:cs typeface="Symbol" charset="2"/>
                <a:sym typeface="Wingdings"/>
              </a:rPr>
              <a:t>t</a:t>
            </a:r>
            <a:r>
              <a:rPr lang="en-US" b="1" i="1" baseline="-25000" dirty="0" err="1" smtClean="0">
                <a:solidFill>
                  <a:srgbClr val="660066"/>
                </a:solidFill>
                <a:latin typeface="Arial"/>
                <a:cs typeface="Arial"/>
                <a:sym typeface="Wingdings"/>
              </a:rPr>
              <a:t>N</a:t>
            </a:r>
            <a:r>
              <a:rPr lang="en-US" b="1" i="1" dirty="0" smtClean="0">
                <a:solidFill>
                  <a:srgbClr val="660066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en-US" b="1" i="1" dirty="0">
                <a:solidFill>
                  <a:srgbClr val="660066"/>
                </a:solidFill>
                <a:latin typeface="Arial"/>
                <a:cs typeface="Arial"/>
                <a:sym typeface="Wingdings"/>
              </a:rPr>
              <a:t>= 1.8×10</a:t>
            </a:r>
            <a:r>
              <a:rPr lang="en-US" b="1" i="1" baseline="30000" dirty="0">
                <a:solidFill>
                  <a:srgbClr val="660066"/>
                </a:solidFill>
                <a:latin typeface="Arial"/>
                <a:cs typeface="Arial"/>
                <a:sym typeface="Wingdings"/>
              </a:rPr>
              <a:t>-4</a:t>
            </a:r>
            <a:r>
              <a:rPr lang="en-US" b="1" i="1" dirty="0">
                <a:solidFill>
                  <a:srgbClr val="660066"/>
                </a:solidFill>
                <a:latin typeface="Arial"/>
                <a:cs typeface="Arial"/>
                <a:sym typeface="Wingdings"/>
              </a:rPr>
              <a:t>s</a:t>
            </a:r>
            <a:r>
              <a:rPr lang="en-US" b="1" i="1" dirty="0">
                <a:solidFill>
                  <a:srgbClr val="660066"/>
                </a:solidFill>
                <a:latin typeface="Arial"/>
                <a:cs typeface="Arial"/>
              </a:rPr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686379"/>
            <a:ext cx="4141440" cy="440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61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5460"/>
            <a:ext cx="5120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Arial"/>
                <a:cs typeface="Arial"/>
              </a:rPr>
              <a:t>Expected event yield  (cont.)</a:t>
            </a:r>
            <a:endParaRPr lang="en-US" sz="2800" b="1" i="1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840769"/>
            <a:ext cx="828828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b="1" i="1" dirty="0">
              <a:solidFill>
                <a:srgbClr val="660066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i="1" dirty="0" smtClean="0">
                <a:solidFill>
                  <a:srgbClr val="000000"/>
                </a:solidFill>
                <a:latin typeface="Arial"/>
                <a:cs typeface="Arial"/>
              </a:rPr>
              <a:t>   ECAL will allow the reconstruction of decay modes with </a:t>
            </a:r>
            <a:r>
              <a:rPr lang="en-US" sz="2000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p</a:t>
            </a:r>
            <a:r>
              <a:rPr lang="en-US" sz="2000" i="1" baseline="30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0</a:t>
            </a:r>
            <a:r>
              <a:rPr lang="en-US" sz="2000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Arial"/>
                <a:cs typeface="Arial"/>
              </a:rPr>
              <a:t>such as</a:t>
            </a:r>
          </a:p>
          <a:p>
            <a:r>
              <a:rPr lang="en-US" sz="2000" i="1" dirty="0" smtClean="0">
                <a:solidFill>
                  <a:srgbClr val="000000"/>
                </a:solidFill>
                <a:latin typeface="Arial"/>
                <a:cs typeface="Arial"/>
              </a:rPr>
              <a:t>        N </a:t>
            </a:r>
            <a:r>
              <a:rPr lang="en-US" sz="2000" i="1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 </a:t>
            </a:r>
            <a:r>
              <a:rPr lang="en-US" sz="2000" i="1" dirty="0" smtClean="0">
                <a:solidFill>
                  <a:srgbClr val="000000"/>
                </a:solidFill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sz="2000" i="1" baseline="30000" dirty="0" smtClean="0">
                <a:solidFill>
                  <a:srgbClr val="000000"/>
                </a:solidFill>
                <a:latin typeface="Symbol" charset="2"/>
                <a:cs typeface="Symbol" charset="2"/>
                <a:sym typeface="Wingdings"/>
              </a:rPr>
              <a:t>-</a:t>
            </a:r>
            <a:r>
              <a:rPr lang="en-US" sz="2000" i="1" dirty="0" smtClean="0">
                <a:solidFill>
                  <a:srgbClr val="000000"/>
                </a:solidFill>
                <a:latin typeface="Symbol" charset="2"/>
                <a:cs typeface="Symbol" charset="2"/>
                <a:sym typeface="Wingdings"/>
              </a:rPr>
              <a:t>r</a:t>
            </a:r>
            <a:r>
              <a:rPr lang="en-US" sz="2000" i="1" baseline="30000" dirty="0" smtClean="0">
                <a:solidFill>
                  <a:srgbClr val="000000"/>
                </a:solidFill>
                <a:latin typeface="Symbol" charset="2"/>
                <a:cs typeface="Symbol" charset="2"/>
                <a:sym typeface="Wingdings"/>
              </a:rPr>
              <a:t>+ </a:t>
            </a:r>
            <a:r>
              <a:rPr lang="en-US" sz="2000" i="1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with </a:t>
            </a:r>
            <a:r>
              <a:rPr lang="en-US" sz="2000" i="1" dirty="0" smtClean="0">
                <a:solidFill>
                  <a:srgbClr val="000000"/>
                </a:solidFill>
                <a:latin typeface="Symbol" charset="2"/>
                <a:cs typeface="Symbol" charset="2"/>
                <a:sym typeface="Wingdings"/>
              </a:rPr>
              <a:t>r</a:t>
            </a:r>
            <a:r>
              <a:rPr lang="en-US" sz="2000" i="1" baseline="30000" dirty="0" smtClean="0">
                <a:solidFill>
                  <a:srgbClr val="000000"/>
                </a:solidFill>
                <a:latin typeface="Symbol" charset="2"/>
                <a:cs typeface="Symbol" charset="2"/>
                <a:sym typeface="Wingdings"/>
              </a:rPr>
              <a:t>+</a:t>
            </a:r>
            <a:r>
              <a:rPr lang="en-US" sz="2000" i="1" dirty="0" smtClean="0">
                <a:solidFill>
                  <a:srgbClr val="000000"/>
                </a:solidFill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 </a:t>
            </a:r>
            <a:r>
              <a:rPr lang="en-US" sz="2000" i="1" dirty="0" smtClean="0">
                <a:solidFill>
                  <a:srgbClr val="000000"/>
                </a:solidFill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2000" i="1" baseline="30000" dirty="0" smtClean="0">
                <a:solidFill>
                  <a:srgbClr val="000000"/>
                </a:solidFill>
                <a:latin typeface="Symbol" charset="2"/>
                <a:cs typeface="Symbol" charset="2"/>
                <a:sym typeface="Wingdings"/>
              </a:rPr>
              <a:t>+</a:t>
            </a:r>
            <a:r>
              <a:rPr lang="en-US" sz="2000" i="1" dirty="0" smtClean="0">
                <a:solidFill>
                  <a:srgbClr val="000000"/>
                </a:solidFill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2000" i="1" baseline="30000" dirty="0" smtClean="0">
                <a:solidFill>
                  <a:srgbClr val="000000"/>
                </a:solidFill>
                <a:latin typeface="Symbol" charset="2"/>
                <a:cs typeface="Symbol" charset="2"/>
                <a:sym typeface="Wingdings"/>
              </a:rPr>
              <a:t>0</a:t>
            </a:r>
            <a:r>
              <a:rPr lang="en-US" sz="2000" i="1" dirty="0" smtClean="0">
                <a:solidFill>
                  <a:srgbClr val="000000"/>
                </a:solidFill>
                <a:latin typeface="Symbol" charset="2"/>
                <a:cs typeface="Symbol" charset="2"/>
                <a:sym typeface="Wingdings"/>
              </a:rPr>
              <a:t>, </a:t>
            </a:r>
            <a:r>
              <a:rPr lang="en-US" sz="2000" i="1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doubling the signal yield</a:t>
            </a:r>
          </a:p>
          <a:p>
            <a:endParaRPr lang="en-US" sz="2000" i="1" dirty="0">
              <a:solidFill>
                <a:srgbClr val="000000"/>
              </a:solidFill>
              <a:latin typeface="Arial"/>
              <a:cs typeface="Arial"/>
              <a:sym typeface="Wingdings"/>
            </a:endParaRPr>
          </a:p>
          <a:p>
            <a:pPr marL="342900" indent="-342900">
              <a:buFont typeface="Arial"/>
              <a:buChar char="•"/>
            </a:pPr>
            <a:r>
              <a:rPr lang="en-US" sz="2000" i="1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   Study of decay channels with electrons such as N  </a:t>
            </a:r>
            <a:r>
              <a:rPr lang="en-US" sz="2000" i="1" dirty="0" err="1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e</a:t>
            </a:r>
            <a:r>
              <a:rPr lang="en-US" sz="2000" i="1" dirty="0" err="1" smtClean="0">
                <a:solidFill>
                  <a:srgbClr val="000000"/>
                </a:solidFill>
                <a:latin typeface="Symbol" charset="2"/>
                <a:cs typeface="Symbol" charset="2"/>
                <a:sym typeface="Wingdings"/>
              </a:rPr>
              <a:t>p</a:t>
            </a:r>
            <a:endParaRPr lang="en-US" sz="2000" i="1" dirty="0" smtClean="0">
              <a:solidFill>
                <a:srgbClr val="000000"/>
              </a:solidFill>
              <a:latin typeface="Arial"/>
              <a:cs typeface="Arial"/>
              <a:sym typeface="Wingdings"/>
            </a:endParaRPr>
          </a:p>
          <a:p>
            <a:r>
              <a:rPr lang="en-US" sz="2000" i="1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        would further increase the signal yield and constrain U</a:t>
            </a:r>
            <a:r>
              <a:rPr lang="en-US" sz="2000" i="1" baseline="-25000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e</a:t>
            </a:r>
            <a:r>
              <a:rPr lang="en-US" sz="2000" i="1" baseline="30000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2</a:t>
            </a:r>
          </a:p>
          <a:p>
            <a:endParaRPr lang="en-US" sz="2000" i="1" dirty="0" smtClean="0">
              <a:solidFill>
                <a:srgbClr val="000000"/>
              </a:solidFill>
              <a:latin typeface="Arial"/>
              <a:cs typeface="Arial"/>
              <a:sym typeface="Wingdings"/>
            </a:endParaRPr>
          </a:p>
          <a:p>
            <a:endParaRPr lang="en-US" sz="2000" i="1" dirty="0">
              <a:solidFill>
                <a:srgbClr val="000000"/>
              </a:solidFill>
              <a:latin typeface="Arial"/>
              <a:cs typeface="Arial"/>
              <a:sym typeface="Wingdings"/>
            </a:endParaRPr>
          </a:p>
          <a:p>
            <a:r>
              <a:rPr lang="en-US" sz="2000" b="1" i="1" dirty="0" smtClean="0">
                <a:solidFill>
                  <a:srgbClr val="660066"/>
                </a:solidFill>
                <a:latin typeface="Arial"/>
                <a:cs typeface="Arial"/>
                <a:sym typeface="Wingdings"/>
              </a:rPr>
              <a:t>        In summary, for M</a:t>
            </a:r>
            <a:r>
              <a:rPr lang="en-US" sz="2000" b="1" i="1" baseline="-25000" dirty="0" smtClean="0">
                <a:solidFill>
                  <a:srgbClr val="660066"/>
                </a:solidFill>
                <a:latin typeface="Arial"/>
                <a:cs typeface="Arial"/>
                <a:sym typeface="Wingdings"/>
              </a:rPr>
              <a:t>N</a:t>
            </a:r>
            <a:r>
              <a:rPr lang="en-US" sz="2000" b="1" i="1" dirty="0" smtClean="0">
                <a:solidFill>
                  <a:srgbClr val="660066"/>
                </a:solidFill>
                <a:latin typeface="Arial"/>
                <a:cs typeface="Arial"/>
                <a:sym typeface="Wingdings"/>
              </a:rPr>
              <a:t> &lt; 2 </a:t>
            </a:r>
            <a:r>
              <a:rPr lang="en-US" sz="2000" b="1" i="1" dirty="0" err="1" smtClean="0">
                <a:solidFill>
                  <a:srgbClr val="660066"/>
                </a:solidFill>
                <a:latin typeface="Arial"/>
                <a:cs typeface="Arial"/>
                <a:sym typeface="Wingdings"/>
              </a:rPr>
              <a:t>GeV</a:t>
            </a:r>
            <a:r>
              <a:rPr lang="en-US" sz="2000" b="1" i="1" dirty="0" smtClean="0">
                <a:solidFill>
                  <a:srgbClr val="660066"/>
                </a:solidFill>
                <a:latin typeface="Arial"/>
                <a:cs typeface="Arial"/>
                <a:sym typeface="Wingdings"/>
              </a:rPr>
              <a:t> the proposed experiment has</a:t>
            </a:r>
          </a:p>
          <a:p>
            <a:r>
              <a:rPr lang="en-US" sz="2000" b="1" i="1" dirty="0" smtClean="0">
                <a:solidFill>
                  <a:srgbClr val="660066"/>
                </a:solidFill>
                <a:latin typeface="Arial"/>
                <a:cs typeface="Arial"/>
                <a:sym typeface="Wingdings"/>
              </a:rPr>
              <a:t>   discovery potential for the cosmologically </a:t>
            </a:r>
            <a:r>
              <a:rPr lang="en-US" sz="2000" b="1" i="1" dirty="0" err="1" smtClean="0">
                <a:solidFill>
                  <a:srgbClr val="660066"/>
                </a:solidFill>
                <a:latin typeface="Arial"/>
                <a:cs typeface="Arial"/>
                <a:sym typeface="Wingdings"/>
              </a:rPr>
              <a:t>favoured</a:t>
            </a:r>
            <a:r>
              <a:rPr lang="en-US" sz="2000" b="1" i="1" dirty="0" smtClean="0">
                <a:solidFill>
                  <a:srgbClr val="660066"/>
                </a:solidFill>
                <a:latin typeface="Arial"/>
                <a:cs typeface="Arial"/>
                <a:sym typeface="Wingdings"/>
              </a:rPr>
              <a:t> region with</a:t>
            </a:r>
          </a:p>
          <a:p>
            <a:r>
              <a:rPr lang="en-US" sz="2000" b="1" i="1" dirty="0" smtClean="0">
                <a:solidFill>
                  <a:srgbClr val="660066"/>
                </a:solidFill>
                <a:latin typeface="Arial"/>
                <a:cs typeface="Arial"/>
                <a:sym typeface="Wingdings"/>
              </a:rPr>
              <a:t>                                     10</a:t>
            </a:r>
            <a:r>
              <a:rPr lang="en-US" sz="2000" b="1" i="1" baseline="30000" dirty="0" smtClean="0">
                <a:solidFill>
                  <a:srgbClr val="660066"/>
                </a:solidFill>
                <a:latin typeface="Arial"/>
                <a:cs typeface="Arial"/>
                <a:sym typeface="Wingdings"/>
              </a:rPr>
              <a:t>-7 </a:t>
            </a:r>
            <a:r>
              <a:rPr lang="en-US" sz="2000" b="1" i="1" dirty="0" smtClean="0">
                <a:solidFill>
                  <a:srgbClr val="660066"/>
                </a:solidFill>
                <a:latin typeface="Arial"/>
                <a:cs typeface="Arial"/>
                <a:sym typeface="Wingdings"/>
              </a:rPr>
              <a:t>&lt; U</a:t>
            </a:r>
            <a:r>
              <a:rPr lang="en-US" sz="2000" b="1" i="1" baseline="-25000" dirty="0" smtClean="0">
                <a:solidFill>
                  <a:srgbClr val="660066"/>
                </a:solidFill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sz="2000" b="1" i="1" baseline="30000" dirty="0" smtClean="0">
                <a:solidFill>
                  <a:srgbClr val="660066"/>
                </a:solidFill>
                <a:latin typeface="Symbol" charset="2"/>
                <a:cs typeface="Symbol" charset="2"/>
                <a:sym typeface="Wingdings"/>
              </a:rPr>
              <a:t>2</a:t>
            </a:r>
            <a:r>
              <a:rPr lang="en-US" sz="2000" b="1" i="1" dirty="0" smtClean="0">
                <a:solidFill>
                  <a:srgbClr val="660066"/>
                </a:solidFill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sz="2000" b="1" i="1" dirty="0" smtClean="0">
                <a:solidFill>
                  <a:srgbClr val="660066"/>
                </a:solidFill>
                <a:latin typeface="Arial"/>
                <a:cs typeface="Arial"/>
                <a:sym typeface="Wingdings"/>
              </a:rPr>
              <a:t>&lt; a few × 10</a:t>
            </a:r>
            <a:r>
              <a:rPr lang="en-US" sz="2000" b="1" i="1" baseline="30000" dirty="0" smtClean="0">
                <a:solidFill>
                  <a:srgbClr val="660066"/>
                </a:solidFill>
                <a:latin typeface="Arial"/>
                <a:cs typeface="Arial"/>
                <a:sym typeface="Wingdings"/>
              </a:rPr>
              <a:t>-9</a:t>
            </a:r>
            <a:r>
              <a:rPr lang="en-US" sz="2000" b="1" i="1" dirty="0" smtClean="0">
                <a:solidFill>
                  <a:srgbClr val="660066"/>
                </a:solidFill>
                <a:latin typeface="Arial"/>
                <a:cs typeface="Arial"/>
                <a:sym typeface="Wingdings"/>
              </a:rPr>
              <a:t> </a:t>
            </a:r>
          </a:p>
          <a:p>
            <a:endParaRPr lang="en-US" sz="2000" b="1" i="1" dirty="0">
              <a:solidFill>
                <a:srgbClr val="660066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FB3-280A-D442-8801-AA8F0FA99DB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71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5460"/>
            <a:ext cx="4102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Arial"/>
                <a:cs typeface="Arial"/>
              </a:rPr>
              <a:t>Theoretical motivation</a:t>
            </a:r>
            <a:endParaRPr lang="en-US" sz="2800" b="1" i="1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6512" y="527189"/>
            <a:ext cx="926247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i="1" dirty="0" smtClean="0">
                <a:latin typeface="Arial"/>
                <a:cs typeface="Arial"/>
              </a:rPr>
              <a:t> Discovery of the 126 </a:t>
            </a:r>
            <a:r>
              <a:rPr lang="en-US" sz="2000" i="1" dirty="0" err="1" smtClean="0">
                <a:latin typeface="Arial"/>
                <a:cs typeface="Arial"/>
              </a:rPr>
              <a:t>GeV</a:t>
            </a:r>
            <a:r>
              <a:rPr lang="en-US" sz="2000" i="1" dirty="0" smtClean="0">
                <a:latin typeface="Arial"/>
                <a:cs typeface="Arial"/>
              </a:rPr>
              <a:t> Higgs boson </a:t>
            </a:r>
            <a:r>
              <a:rPr lang="en-US" sz="2000" i="1" dirty="0" smtClean="0">
                <a:latin typeface="Arial"/>
                <a:cs typeface="Arial"/>
                <a:sym typeface="Wingdings"/>
              </a:rPr>
              <a:t> </a:t>
            </a:r>
            <a:r>
              <a:rPr lang="en-US" sz="2000" i="1" dirty="0" smtClean="0">
                <a:latin typeface="Arial"/>
                <a:cs typeface="Arial"/>
              </a:rPr>
              <a:t>Triumph of the Standard Model</a:t>
            </a:r>
          </a:p>
          <a:p>
            <a:r>
              <a:rPr lang="en-US" sz="2000" i="1" dirty="0">
                <a:latin typeface="Arial"/>
                <a:cs typeface="Arial"/>
              </a:rPr>
              <a:t> </a:t>
            </a:r>
            <a:r>
              <a:rPr lang="en-US" sz="2000" i="1" dirty="0" smtClean="0">
                <a:latin typeface="Arial"/>
                <a:cs typeface="Arial"/>
              </a:rPr>
              <a:t>    The SM may work successfully up to Planck scale !</a:t>
            </a:r>
          </a:p>
          <a:p>
            <a:endParaRPr lang="en-US" sz="2000" i="1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i="1" dirty="0" smtClean="0">
                <a:latin typeface="Arial"/>
                <a:cs typeface="Arial"/>
              </a:rPr>
              <a:t>  SM is unable to explain:</a:t>
            </a:r>
            <a:endParaRPr lang="en-US" sz="2000" i="1" dirty="0">
              <a:latin typeface="Arial"/>
              <a:cs typeface="Arial"/>
            </a:endParaRPr>
          </a:p>
          <a:p>
            <a:r>
              <a:rPr lang="en-US" sz="2000" i="1" dirty="0" smtClean="0">
                <a:latin typeface="Arial"/>
                <a:cs typeface="Arial"/>
              </a:rPr>
              <a:t>          - </a:t>
            </a:r>
            <a:r>
              <a:rPr lang="en-US" sz="2000" i="1" dirty="0">
                <a:latin typeface="Arial"/>
                <a:cs typeface="Arial"/>
              </a:rPr>
              <a:t>N</a:t>
            </a:r>
            <a:r>
              <a:rPr lang="en-US" sz="2000" i="1" dirty="0" smtClean="0">
                <a:latin typeface="Arial"/>
                <a:cs typeface="Arial"/>
              </a:rPr>
              <a:t>eutrino masses</a:t>
            </a:r>
          </a:p>
          <a:p>
            <a:r>
              <a:rPr lang="en-US" sz="2000" i="1" dirty="0">
                <a:latin typeface="Arial"/>
                <a:cs typeface="Arial"/>
              </a:rPr>
              <a:t> </a:t>
            </a:r>
            <a:r>
              <a:rPr lang="en-US" sz="2000" i="1" dirty="0" smtClean="0">
                <a:latin typeface="Arial"/>
                <a:cs typeface="Arial"/>
              </a:rPr>
              <a:t>         - </a:t>
            </a:r>
            <a:r>
              <a:rPr lang="en-US" sz="2000" i="1" dirty="0">
                <a:latin typeface="Arial"/>
                <a:cs typeface="Arial"/>
              </a:rPr>
              <a:t>E</a:t>
            </a:r>
            <a:r>
              <a:rPr lang="en-US" sz="2000" i="1" dirty="0" smtClean="0">
                <a:latin typeface="Arial"/>
                <a:cs typeface="Arial"/>
              </a:rPr>
              <a:t>xcess of matter over antimatter in the Universe</a:t>
            </a:r>
          </a:p>
          <a:p>
            <a:r>
              <a:rPr lang="en-US" sz="2000" i="1" dirty="0">
                <a:latin typeface="Arial"/>
                <a:cs typeface="Arial"/>
              </a:rPr>
              <a:t> </a:t>
            </a:r>
            <a:r>
              <a:rPr lang="en-US" sz="2000" i="1" dirty="0" smtClean="0">
                <a:latin typeface="Arial"/>
                <a:cs typeface="Arial"/>
              </a:rPr>
              <a:t>         - The nature of non-baryonic Dark Matter</a:t>
            </a:r>
          </a:p>
          <a:p>
            <a:endParaRPr lang="en-US" sz="2000" i="1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i="1" dirty="0" smtClean="0">
                <a:latin typeface="Arial"/>
                <a:cs typeface="Arial"/>
              </a:rPr>
              <a:t> All three issues can be solved by adding three new fundamental fermions,</a:t>
            </a:r>
          </a:p>
          <a:p>
            <a:r>
              <a:rPr lang="en-US" sz="2000" i="1" dirty="0">
                <a:latin typeface="Arial"/>
                <a:cs typeface="Arial"/>
              </a:rPr>
              <a:t> </a:t>
            </a:r>
            <a:r>
              <a:rPr lang="en-US" sz="2000" i="1" dirty="0" smtClean="0">
                <a:latin typeface="Arial"/>
                <a:cs typeface="Arial"/>
              </a:rPr>
              <a:t>    right-handed </a:t>
            </a:r>
            <a:r>
              <a:rPr lang="en-US" sz="2000" i="1" dirty="0" err="1" smtClean="0">
                <a:latin typeface="Arial"/>
                <a:cs typeface="Arial"/>
              </a:rPr>
              <a:t>Majorana</a:t>
            </a:r>
            <a:r>
              <a:rPr lang="en-US" sz="2000" i="1" dirty="0" smtClean="0">
                <a:latin typeface="Arial"/>
                <a:cs typeface="Arial"/>
              </a:rPr>
              <a:t> </a:t>
            </a:r>
            <a:r>
              <a:rPr lang="en-US" sz="2000" b="1" i="1" dirty="0" smtClean="0">
                <a:latin typeface="Arial"/>
                <a:cs typeface="Arial"/>
              </a:rPr>
              <a:t>H</a:t>
            </a:r>
            <a:r>
              <a:rPr lang="en-US" sz="2000" i="1" dirty="0" smtClean="0">
                <a:latin typeface="Arial"/>
                <a:cs typeface="Arial"/>
              </a:rPr>
              <a:t>eavy</a:t>
            </a:r>
            <a:r>
              <a:rPr lang="en-US" sz="2000" b="1" i="1" dirty="0" smtClean="0">
                <a:latin typeface="Arial"/>
                <a:cs typeface="Arial"/>
              </a:rPr>
              <a:t> N</a:t>
            </a:r>
            <a:r>
              <a:rPr lang="en-US" sz="2000" i="1" dirty="0" smtClean="0">
                <a:latin typeface="Arial"/>
                <a:cs typeface="Arial"/>
              </a:rPr>
              <a:t>eutral</a:t>
            </a:r>
            <a:r>
              <a:rPr lang="en-US" sz="2000" b="1" i="1" dirty="0" smtClean="0">
                <a:latin typeface="Arial"/>
                <a:cs typeface="Arial"/>
              </a:rPr>
              <a:t> L</a:t>
            </a:r>
            <a:r>
              <a:rPr lang="en-US" sz="2000" i="1" dirty="0" smtClean="0">
                <a:latin typeface="Arial"/>
                <a:cs typeface="Arial"/>
              </a:rPr>
              <a:t>eptons (HNL)</a:t>
            </a:r>
            <a:r>
              <a:rPr lang="en-US" sz="2000" b="1" i="1" dirty="0" smtClean="0">
                <a:latin typeface="Arial"/>
                <a:cs typeface="Arial"/>
              </a:rPr>
              <a:t>: N</a:t>
            </a:r>
            <a:r>
              <a:rPr lang="en-US" sz="2000" b="1" i="1" baseline="-25000" dirty="0" smtClean="0">
                <a:latin typeface="Arial"/>
                <a:cs typeface="Arial"/>
              </a:rPr>
              <a:t>1</a:t>
            </a:r>
            <a:r>
              <a:rPr lang="en-US" sz="2000" b="1" i="1" dirty="0" smtClean="0">
                <a:latin typeface="Arial"/>
                <a:cs typeface="Arial"/>
              </a:rPr>
              <a:t>, N</a:t>
            </a:r>
            <a:r>
              <a:rPr lang="en-US" sz="2000" b="1" i="1" baseline="-25000" dirty="0" smtClean="0">
                <a:latin typeface="Arial"/>
                <a:cs typeface="Arial"/>
              </a:rPr>
              <a:t>2</a:t>
            </a:r>
            <a:r>
              <a:rPr lang="en-US" sz="2000" b="1" i="1" dirty="0" smtClean="0">
                <a:latin typeface="Arial"/>
                <a:cs typeface="Arial"/>
              </a:rPr>
              <a:t> and N</a:t>
            </a:r>
            <a:r>
              <a:rPr lang="en-US" sz="2000" b="1" i="1" baseline="-25000" dirty="0" smtClean="0">
                <a:latin typeface="Arial"/>
                <a:cs typeface="Arial"/>
              </a:rPr>
              <a:t>3</a:t>
            </a:r>
            <a:endParaRPr lang="en-US" sz="2000" i="1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407706"/>
            <a:ext cx="3295843" cy="2305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4424597"/>
            <a:ext cx="3312368" cy="231677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385680" y="5464648"/>
            <a:ext cx="762384" cy="196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47664" y="3933056"/>
            <a:ext cx="5262075" cy="40011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err="1">
                <a:solidFill>
                  <a:srgbClr val="660066"/>
                </a:solidFill>
                <a:latin typeface="Symbol" charset="2"/>
                <a:cs typeface="Symbol" charset="2"/>
              </a:rPr>
              <a:t>n</a:t>
            </a:r>
            <a:r>
              <a:rPr lang="en-US" sz="2000" b="1" i="1" dirty="0" err="1" smtClean="0">
                <a:solidFill>
                  <a:srgbClr val="660066"/>
                </a:solidFill>
                <a:latin typeface="Arial"/>
                <a:cs typeface="Arial"/>
              </a:rPr>
              <a:t>MSM</a:t>
            </a:r>
            <a:r>
              <a:rPr lang="en-US" sz="1600" b="1" i="1" dirty="0" smtClean="0">
                <a:latin typeface="Arial"/>
                <a:cs typeface="Arial"/>
              </a:rPr>
              <a:t>: </a:t>
            </a:r>
            <a:r>
              <a:rPr lang="en-US" sz="1600" i="1" dirty="0" err="1" smtClean="0">
                <a:latin typeface="Arial"/>
                <a:cs typeface="Arial"/>
              </a:rPr>
              <a:t>T.Asaka</a:t>
            </a:r>
            <a:r>
              <a:rPr lang="en-US" sz="1600" i="1" dirty="0" smtClean="0">
                <a:latin typeface="Arial"/>
                <a:cs typeface="Arial"/>
              </a:rPr>
              <a:t>, </a:t>
            </a:r>
            <a:r>
              <a:rPr lang="en-US" sz="1600" i="1" dirty="0" err="1" smtClean="0">
                <a:latin typeface="Arial"/>
                <a:cs typeface="Arial"/>
              </a:rPr>
              <a:t>M.Shaposhnikov</a:t>
            </a:r>
            <a:r>
              <a:rPr lang="en-US" sz="1600" i="1" dirty="0" smtClean="0">
                <a:latin typeface="Arial"/>
                <a:cs typeface="Arial"/>
              </a:rPr>
              <a:t> PL </a:t>
            </a:r>
            <a:r>
              <a:rPr lang="en-US" sz="1600" b="1" i="1" dirty="0" smtClean="0">
                <a:latin typeface="Arial"/>
                <a:cs typeface="Arial"/>
              </a:rPr>
              <a:t>B620 </a:t>
            </a:r>
            <a:r>
              <a:rPr lang="en-US" sz="1600" i="1" dirty="0" smtClean="0">
                <a:latin typeface="Arial"/>
                <a:cs typeface="Arial"/>
              </a:rPr>
              <a:t>(2005) 17</a:t>
            </a:r>
            <a:endParaRPr lang="en-US" sz="1600" b="1" i="1" dirty="0"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FB3-280A-D442-8801-AA8F0FA99D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76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25460"/>
            <a:ext cx="2226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Arial"/>
                <a:cs typeface="Arial"/>
              </a:rPr>
              <a:t>Conclusion</a:t>
            </a:r>
            <a:endParaRPr lang="en-US" sz="2800" b="1" i="1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548680"/>
            <a:ext cx="8418466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i="1" dirty="0" smtClean="0">
                <a:solidFill>
                  <a:srgbClr val="0000FF"/>
                </a:solidFill>
                <a:latin typeface="Arial"/>
                <a:cs typeface="Arial"/>
              </a:rPr>
              <a:t>The proposed experiment will search for NP in the largely unexplored</a:t>
            </a:r>
          </a:p>
          <a:p>
            <a:r>
              <a:rPr lang="en-US" sz="2000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Arial"/>
                <a:cs typeface="Arial"/>
              </a:rPr>
              <a:t>    domain of new, very weakly interacting particles with masses below</a:t>
            </a:r>
          </a:p>
          <a:p>
            <a:r>
              <a:rPr lang="en-US" sz="2000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Arial"/>
                <a:cs typeface="Arial"/>
              </a:rPr>
              <a:t>    the Fermi scale</a:t>
            </a:r>
          </a:p>
          <a:p>
            <a:endParaRPr lang="en-US" sz="2000" i="1" dirty="0">
              <a:solidFill>
                <a:srgbClr val="0000FF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i="1" dirty="0" smtClean="0">
                <a:solidFill>
                  <a:srgbClr val="0000FF"/>
                </a:solidFill>
                <a:latin typeface="Arial"/>
                <a:cs typeface="Arial"/>
              </a:rPr>
              <a:t>Detector is based on existing technologies</a:t>
            </a:r>
          </a:p>
          <a:p>
            <a:r>
              <a:rPr lang="en-US" sz="2000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Arial"/>
                <a:cs typeface="Arial"/>
              </a:rPr>
              <a:t>    Ongoing discussions of the beam lines with experts</a:t>
            </a:r>
          </a:p>
          <a:p>
            <a:endParaRPr lang="en-US" sz="2000" i="1" dirty="0">
              <a:solidFill>
                <a:srgbClr val="0000FF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i="1" dirty="0" smtClean="0">
                <a:solidFill>
                  <a:srgbClr val="660066"/>
                </a:solidFill>
                <a:latin typeface="Arial"/>
                <a:cs typeface="Arial"/>
              </a:rPr>
              <a:t>The impact of HNL discovery on particle physics is difficult to</a:t>
            </a:r>
          </a:p>
          <a:p>
            <a:r>
              <a:rPr lang="en-US" sz="2000" b="1" i="1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lang="en-US" sz="2000" b="1" i="1" dirty="0" smtClean="0">
                <a:solidFill>
                  <a:srgbClr val="660066"/>
                </a:solidFill>
                <a:latin typeface="Arial"/>
                <a:cs typeface="Arial"/>
              </a:rPr>
              <a:t>    overestimate !</a:t>
            </a:r>
          </a:p>
          <a:p>
            <a:endParaRPr lang="en-US" sz="2000" b="1" i="1" dirty="0" smtClean="0">
              <a:solidFill>
                <a:srgbClr val="660066"/>
              </a:solidFill>
              <a:latin typeface="Arial"/>
              <a:cs typeface="Arial"/>
            </a:endParaRPr>
          </a:p>
          <a:p>
            <a:r>
              <a:rPr lang="en-US" sz="2000" i="1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lang="en-US" sz="2000" i="1" dirty="0" smtClean="0">
                <a:solidFill>
                  <a:srgbClr val="660066"/>
                </a:solidFill>
                <a:latin typeface="Arial"/>
                <a:cs typeface="Arial"/>
              </a:rPr>
              <a:t>    It could solve the most important shortcomings of the SM:</a:t>
            </a:r>
          </a:p>
          <a:p>
            <a:r>
              <a:rPr lang="en-US" sz="2000" i="1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lang="en-US" sz="2000" i="1" dirty="0" smtClean="0">
                <a:solidFill>
                  <a:srgbClr val="660066"/>
                </a:solidFill>
                <a:latin typeface="Arial"/>
                <a:cs typeface="Arial"/>
              </a:rPr>
              <a:t>      -  </a:t>
            </a:r>
            <a:r>
              <a:rPr lang="en-US" sz="2000" i="1" dirty="0">
                <a:solidFill>
                  <a:srgbClr val="660066"/>
                </a:solidFill>
                <a:latin typeface="Arial"/>
                <a:cs typeface="Arial"/>
              </a:rPr>
              <a:t>T</a:t>
            </a:r>
            <a:r>
              <a:rPr lang="en-US" sz="2000" i="1" dirty="0" smtClean="0">
                <a:solidFill>
                  <a:srgbClr val="660066"/>
                </a:solidFill>
                <a:latin typeface="Arial"/>
                <a:cs typeface="Arial"/>
              </a:rPr>
              <a:t>he origin of the  baryon asymmetry of the Universe</a:t>
            </a:r>
          </a:p>
          <a:p>
            <a:r>
              <a:rPr lang="en-US" sz="2000" i="1" dirty="0" smtClean="0">
                <a:solidFill>
                  <a:srgbClr val="660066"/>
                </a:solidFill>
                <a:latin typeface="Arial"/>
                <a:cs typeface="Arial"/>
              </a:rPr>
              <a:t>       -  The origin of neutrino mass </a:t>
            </a:r>
          </a:p>
          <a:p>
            <a:r>
              <a:rPr lang="en-US" sz="2000" i="1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lang="en-US" sz="2000" i="1" dirty="0" smtClean="0">
                <a:solidFill>
                  <a:srgbClr val="660066"/>
                </a:solidFill>
                <a:latin typeface="Arial"/>
                <a:cs typeface="Arial"/>
              </a:rPr>
              <a:t>      -  The results of this experiment, </a:t>
            </a:r>
            <a:r>
              <a:rPr lang="en-US" sz="2000" i="1" dirty="0">
                <a:solidFill>
                  <a:srgbClr val="660066"/>
                </a:solidFill>
                <a:latin typeface="Arial"/>
                <a:cs typeface="Arial"/>
              </a:rPr>
              <a:t>t</a:t>
            </a:r>
            <a:r>
              <a:rPr lang="en-US" sz="2000" i="1" dirty="0" smtClean="0">
                <a:solidFill>
                  <a:srgbClr val="660066"/>
                </a:solidFill>
                <a:latin typeface="Arial"/>
                <a:cs typeface="Arial"/>
              </a:rPr>
              <a:t>ogether with cosmological </a:t>
            </a:r>
          </a:p>
          <a:p>
            <a:r>
              <a:rPr lang="en-US" sz="2000" i="1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lang="en-US" sz="2000" i="1" dirty="0" smtClean="0">
                <a:solidFill>
                  <a:srgbClr val="660066"/>
                </a:solidFill>
                <a:latin typeface="Arial"/>
                <a:cs typeface="Arial"/>
              </a:rPr>
              <a:t>          and astrophysical data, could be crucial to determine the</a:t>
            </a:r>
          </a:p>
          <a:p>
            <a:r>
              <a:rPr lang="en-US" sz="2000" i="1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lang="en-US" sz="2000" i="1" dirty="0" smtClean="0">
                <a:solidFill>
                  <a:srgbClr val="660066"/>
                </a:solidFill>
                <a:latin typeface="Arial"/>
                <a:cs typeface="Arial"/>
              </a:rPr>
              <a:t>          nature of Dark Matter</a:t>
            </a:r>
          </a:p>
          <a:p>
            <a:r>
              <a:rPr lang="en-US" sz="2000" i="1" dirty="0" smtClean="0">
                <a:latin typeface="Arial"/>
                <a:cs typeface="Arial"/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000" b="1" i="1" dirty="0" smtClean="0">
                <a:solidFill>
                  <a:srgbClr val="660066"/>
                </a:solidFill>
                <a:latin typeface="Arial"/>
                <a:cs typeface="Arial"/>
              </a:rPr>
              <a:t>The proposed experiment perfectly complements the</a:t>
            </a:r>
          </a:p>
          <a:p>
            <a:r>
              <a:rPr lang="en-US" sz="2000" b="1" i="1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lang="en-US" sz="2000" b="1" i="1" dirty="0" smtClean="0">
                <a:solidFill>
                  <a:srgbClr val="660066"/>
                </a:solidFill>
                <a:latin typeface="Arial"/>
                <a:cs typeface="Arial"/>
              </a:rPr>
              <a:t>    searches for NP at the LHC  </a:t>
            </a:r>
            <a:endParaRPr lang="en-US" sz="2000" b="1" i="1" dirty="0">
              <a:solidFill>
                <a:srgbClr val="660066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FB3-280A-D442-8801-AA8F0FA99DB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28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988" y="404664"/>
            <a:ext cx="8635981" cy="60324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>
                <a:solidFill>
                  <a:srgbClr val="000090"/>
                </a:solidFill>
                <a:latin typeface="Arial"/>
                <a:cs typeface="Arial"/>
              </a:rPr>
              <a:t>Being discussed with</a:t>
            </a:r>
            <a:r>
              <a:rPr lang="en-US" i="1" u="sng" dirty="0" smtClean="0">
                <a:solidFill>
                  <a:srgbClr val="000090"/>
                </a:solidFill>
                <a:latin typeface="Arial"/>
                <a:cs typeface="Arial"/>
              </a:rPr>
              <a:t>: </a:t>
            </a:r>
          </a:p>
          <a:p>
            <a:endParaRPr lang="en-US" i="1" u="sng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US" sz="1400" i="1" dirty="0" smtClean="0">
                <a:latin typeface="Arial"/>
                <a:cs typeface="Arial"/>
              </a:rPr>
              <a:t>                      European </a:t>
            </a:r>
            <a:r>
              <a:rPr lang="en-US" sz="1400" i="1" dirty="0">
                <a:latin typeface="Arial"/>
                <a:cs typeface="Arial"/>
              </a:rPr>
              <a:t>Organization for Nuclear Research (CERN</a:t>
            </a:r>
            <a:r>
              <a:rPr lang="en-US" sz="1400" i="1" dirty="0" smtClean="0">
                <a:latin typeface="Arial"/>
                <a:cs typeface="Arial"/>
              </a:rPr>
              <a:t>)</a:t>
            </a:r>
            <a:endParaRPr lang="en-US" sz="1400" i="1" dirty="0" smtClean="0">
              <a:latin typeface="Arial"/>
              <a:cs typeface="Arial"/>
            </a:endParaRPr>
          </a:p>
          <a:p>
            <a:endParaRPr lang="en-US" sz="1400" i="1" dirty="0">
              <a:latin typeface="Arial"/>
              <a:cs typeface="Arial"/>
            </a:endParaRPr>
          </a:p>
          <a:p>
            <a:r>
              <a:rPr lang="en-US" sz="1400" i="1" dirty="0" smtClean="0">
                <a:latin typeface="Arial"/>
                <a:cs typeface="Arial"/>
              </a:rPr>
              <a:t>France</a:t>
            </a:r>
            <a:r>
              <a:rPr lang="en-US" sz="1400" i="1" dirty="0">
                <a:latin typeface="Arial"/>
                <a:cs typeface="Arial"/>
              </a:rPr>
              <a:t>:         </a:t>
            </a:r>
            <a:r>
              <a:rPr lang="en-US" sz="1400" i="1" dirty="0" smtClean="0">
                <a:latin typeface="Arial"/>
                <a:cs typeface="Arial"/>
              </a:rPr>
              <a:t> CEA </a:t>
            </a:r>
            <a:r>
              <a:rPr lang="en-US" sz="1400" i="1" dirty="0" err="1">
                <a:latin typeface="Arial"/>
                <a:cs typeface="Arial"/>
              </a:rPr>
              <a:t>Saclay</a:t>
            </a:r>
            <a:r>
              <a:rPr lang="en-US" sz="1400" i="1" dirty="0" smtClean="0">
                <a:latin typeface="Arial"/>
                <a:cs typeface="Arial"/>
              </a:rPr>
              <a:t>,  APC/LPNHE </a:t>
            </a:r>
            <a:r>
              <a:rPr lang="en-US" sz="1400" i="1" dirty="0" err="1" smtClean="0">
                <a:latin typeface="Arial"/>
                <a:cs typeface="Arial"/>
              </a:rPr>
              <a:t>Universite</a:t>
            </a:r>
            <a:r>
              <a:rPr lang="en-US" sz="1400" i="1" dirty="0" smtClean="0">
                <a:latin typeface="Arial"/>
                <a:cs typeface="Arial"/>
              </a:rPr>
              <a:t> Paris-</a:t>
            </a:r>
            <a:r>
              <a:rPr lang="en-US" sz="1400" i="1" dirty="0" smtClean="0">
                <a:latin typeface="Arial"/>
                <a:cs typeface="Arial"/>
              </a:rPr>
              <a:t>Diderot</a:t>
            </a:r>
            <a:endParaRPr lang="en-US" sz="1400" i="1" dirty="0" smtClean="0">
              <a:latin typeface="Arial"/>
              <a:cs typeface="Arial"/>
            </a:endParaRPr>
          </a:p>
          <a:p>
            <a:r>
              <a:rPr lang="en-US" sz="1400" i="1" dirty="0" smtClean="0">
                <a:latin typeface="Arial"/>
                <a:cs typeface="Arial"/>
              </a:rPr>
              <a:t>                      </a:t>
            </a:r>
            <a:endParaRPr lang="en-US" sz="1400" i="1" dirty="0">
              <a:latin typeface="Arial"/>
              <a:cs typeface="Arial"/>
            </a:endParaRPr>
          </a:p>
          <a:p>
            <a:r>
              <a:rPr lang="en-US" sz="1400" i="1" dirty="0" smtClean="0">
                <a:latin typeface="Arial"/>
                <a:cs typeface="Arial"/>
              </a:rPr>
              <a:t>Italy:               </a:t>
            </a:r>
            <a:r>
              <a:rPr lang="en-US" sz="1400" i="1" dirty="0" err="1" smtClean="0">
                <a:latin typeface="Arial"/>
                <a:cs typeface="Arial"/>
              </a:rPr>
              <a:t>Instituto</a:t>
            </a:r>
            <a:r>
              <a:rPr lang="en-US" sz="1400" i="1" dirty="0" smtClean="0">
                <a:latin typeface="Arial"/>
                <a:cs typeface="Arial"/>
              </a:rPr>
              <a:t> </a:t>
            </a:r>
            <a:r>
              <a:rPr lang="en-US" sz="1400" i="1" dirty="0" err="1" smtClean="0">
                <a:latin typeface="Arial"/>
                <a:cs typeface="Arial"/>
              </a:rPr>
              <a:t>Nazionale</a:t>
            </a:r>
            <a:r>
              <a:rPr lang="en-US" sz="1400" i="1" dirty="0" smtClean="0">
                <a:latin typeface="Arial"/>
                <a:cs typeface="Arial"/>
              </a:rPr>
              <a:t> di </a:t>
            </a:r>
            <a:r>
              <a:rPr lang="en-US" sz="1400" i="1" dirty="0" err="1" smtClean="0">
                <a:latin typeface="Arial"/>
                <a:cs typeface="Arial"/>
              </a:rPr>
              <a:t>Fisica</a:t>
            </a:r>
            <a:r>
              <a:rPr lang="en-US" sz="1400" i="1" dirty="0" smtClean="0">
                <a:latin typeface="Arial"/>
                <a:cs typeface="Arial"/>
              </a:rPr>
              <a:t> </a:t>
            </a:r>
            <a:r>
              <a:rPr lang="en-US" sz="1400" i="1" dirty="0" err="1" smtClean="0">
                <a:latin typeface="Arial"/>
                <a:cs typeface="Arial"/>
              </a:rPr>
              <a:t>Nucleare</a:t>
            </a:r>
            <a:r>
              <a:rPr lang="en-US" sz="1400" i="1" dirty="0" smtClean="0">
                <a:latin typeface="Arial"/>
                <a:cs typeface="Arial"/>
              </a:rPr>
              <a:t> (INFN)</a:t>
            </a:r>
          </a:p>
          <a:p>
            <a:endParaRPr lang="en-US" sz="1400" i="1" dirty="0">
              <a:latin typeface="Arial"/>
              <a:cs typeface="Arial"/>
            </a:endParaRPr>
          </a:p>
          <a:p>
            <a:r>
              <a:rPr lang="en-US" sz="1400" i="1" dirty="0" smtClean="0">
                <a:latin typeface="Arial"/>
                <a:cs typeface="Arial"/>
              </a:rPr>
              <a:t>Netherlands:   National Institute for Subatomic Physics (NIKHEF, Amsterdam)</a:t>
            </a:r>
          </a:p>
          <a:p>
            <a:endParaRPr lang="en-US" sz="1400" i="1" dirty="0">
              <a:latin typeface="Arial"/>
              <a:cs typeface="Arial"/>
            </a:endParaRPr>
          </a:p>
          <a:p>
            <a:r>
              <a:rPr lang="en-US" sz="1400" i="1" dirty="0" smtClean="0">
                <a:latin typeface="Arial"/>
                <a:cs typeface="Arial"/>
              </a:rPr>
              <a:t>Poland</a:t>
            </a:r>
            <a:r>
              <a:rPr lang="en-US" sz="1400" i="1" dirty="0">
                <a:latin typeface="Arial"/>
                <a:cs typeface="Arial"/>
              </a:rPr>
              <a:t>:           </a:t>
            </a:r>
            <a:r>
              <a:rPr lang="en-US" sz="1400" i="1" dirty="0" err="1">
                <a:latin typeface="Arial"/>
                <a:cs typeface="Arial"/>
              </a:rPr>
              <a:t>Henryk</a:t>
            </a:r>
            <a:r>
              <a:rPr lang="en-US" sz="1400" i="1" dirty="0">
                <a:latin typeface="Arial"/>
                <a:cs typeface="Arial"/>
              </a:rPr>
              <a:t> </a:t>
            </a:r>
            <a:r>
              <a:rPr lang="en-US" sz="1400" i="1" dirty="0" err="1">
                <a:latin typeface="Arial"/>
                <a:cs typeface="Arial"/>
              </a:rPr>
              <a:t>Niewodniczanski</a:t>
            </a:r>
            <a:r>
              <a:rPr lang="en-US" sz="1400" i="1" dirty="0">
                <a:latin typeface="Arial"/>
                <a:cs typeface="Arial"/>
              </a:rPr>
              <a:t> </a:t>
            </a:r>
            <a:r>
              <a:rPr lang="en-US" sz="1400" i="1" dirty="0" smtClean="0">
                <a:latin typeface="Arial"/>
                <a:cs typeface="Arial"/>
              </a:rPr>
              <a:t>Institute of Nuclear Physics Polish Academy of </a:t>
            </a:r>
            <a:r>
              <a:rPr lang="en-US" sz="1400" i="1" dirty="0" smtClean="0">
                <a:latin typeface="Arial"/>
                <a:cs typeface="Arial"/>
              </a:rPr>
              <a:t>Sciences </a:t>
            </a:r>
            <a:r>
              <a:rPr lang="en-US" sz="1400" i="1" dirty="0" smtClean="0">
                <a:latin typeface="Arial"/>
                <a:cs typeface="Arial"/>
              </a:rPr>
              <a:t>(</a:t>
            </a:r>
            <a:r>
              <a:rPr lang="en-US" sz="1400" i="1" dirty="0" err="1" smtClean="0">
                <a:latin typeface="Arial"/>
                <a:cs typeface="Arial"/>
              </a:rPr>
              <a:t>Kracow</a:t>
            </a:r>
            <a:r>
              <a:rPr lang="en-US" sz="1400" i="1" dirty="0">
                <a:latin typeface="Arial"/>
                <a:cs typeface="Arial"/>
              </a:rPr>
              <a:t>)</a:t>
            </a:r>
          </a:p>
          <a:p>
            <a:endParaRPr lang="en-US" sz="1400" i="1" dirty="0" smtClean="0">
              <a:latin typeface="Arial"/>
              <a:cs typeface="Arial"/>
            </a:endParaRPr>
          </a:p>
          <a:p>
            <a:r>
              <a:rPr lang="en-US" sz="1400" i="1" dirty="0">
                <a:latin typeface="Arial"/>
                <a:cs typeface="Arial"/>
              </a:rPr>
              <a:t>Russia:        </a:t>
            </a:r>
            <a:r>
              <a:rPr lang="en-US" sz="1400" i="1" dirty="0" smtClean="0">
                <a:latin typeface="Arial"/>
                <a:cs typeface="Arial"/>
              </a:rPr>
              <a:t>   Institute for Nuclear Research of Russian Academy of Science (INR, Moscow),</a:t>
            </a:r>
          </a:p>
          <a:p>
            <a:r>
              <a:rPr lang="en-US" sz="1400" i="1" dirty="0">
                <a:latin typeface="Arial"/>
                <a:cs typeface="Arial"/>
              </a:rPr>
              <a:t> </a:t>
            </a:r>
            <a:r>
              <a:rPr lang="en-US" sz="1400" i="1" dirty="0" smtClean="0">
                <a:latin typeface="Arial"/>
                <a:cs typeface="Arial"/>
              </a:rPr>
              <a:t>                      Institute for Theoretical and Experimental Physics ((ITEP, Moscow),</a:t>
            </a:r>
          </a:p>
          <a:p>
            <a:r>
              <a:rPr lang="en-US" sz="1400" i="1" dirty="0">
                <a:latin typeface="Arial"/>
                <a:cs typeface="Arial"/>
              </a:rPr>
              <a:t> </a:t>
            </a:r>
            <a:r>
              <a:rPr lang="en-US" sz="1400" i="1" dirty="0" smtClean="0">
                <a:latin typeface="Arial"/>
                <a:cs typeface="Arial"/>
              </a:rPr>
              <a:t>                      Joint Institute for Nuclear Research (JINR, </a:t>
            </a:r>
            <a:r>
              <a:rPr lang="en-US" sz="1400" i="1" dirty="0" err="1" smtClean="0">
                <a:latin typeface="Arial"/>
                <a:cs typeface="Arial"/>
              </a:rPr>
              <a:t>Dubna</a:t>
            </a:r>
            <a:r>
              <a:rPr lang="en-US" sz="1400" i="1" dirty="0" smtClean="0">
                <a:latin typeface="Arial"/>
                <a:cs typeface="Arial"/>
              </a:rPr>
              <a:t>)</a:t>
            </a:r>
          </a:p>
          <a:p>
            <a:endParaRPr lang="en-US" sz="1400" i="1" dirty="0">
              <a:latin typeface="Arial"/>
              <a:cs typeface="Arial"/>
            </a:endParaRPr>
          </a:p>
          <a:p>
            <a:r>
              <a:rPr lang="en-US" sz="1400" i="1" dirty="0">
                <a:latin typeface="Arial"/>
                <a:cs typeface="Arial"/>
              </a:rPr>
              <a:t>Sweden:        </a:t>
            </a:r>
            <a:r>
              <a:rPr lang="en-US" sz="1400" i="1" dirty="0" smtClean="0">
                <a:latin typeface="Arial"/>
                <a:cs typeface="Arial"/>
              </a:rPr>
              <a:t> Stockholm University,</a:t>
            </a:r>
          </a:p>
          <a:p>
            <a:r>
              <a:rPr lang="en-US" sz="1400" i="1" dirty="0">
                <a:latin typeface="Arial"/>
                <a:cs typeface="Arial"/>
              </a:rPr>
              <a:t> </a:t>
            </a:r>
            <a:r>
              <a:rPr lang="en-US" sz="1400" i="1" dirty="0" smtClean="0">
                <a:latin typeface="Arial"/>
                <a:cs typeface="Arial"/>
              </a:rPr>
              <a:t>                      </a:t>
            </a:r>
            <a:r>
              <a:rPr lang="en-US" sz="1400" i="1" dirty="0" smtClean="0">
                <a:latin typeface="Arial"/>
                <a:cs typeface="Arial"/>
              </a:rPr>
              <a:t>Uppsala University  </a:t>
            </a:r>
            <a:endParaRPr lang="en-US" sz="1400" i="1" dirty="0">
              <a:latin typeface="Arial"/>
              <a:cs typeface="Arial"/>
            </a:endParaRPr>
          </a:p>
          <a:p>
            <a:endParaRPr lang="en-US" sz="1400" i="1" dirty="0" smtClean="0">
              <a:latin typeface="Arial"/>
              <a:cs typeface="Arial"/>
            </a:endParaRPr>
          </a:p>
          <a:p>
            <a:r>
              <a:rPr lang="en-US" sz="1400" i="1" dirty="0" smtClean="0">
                <a:latin typeface="Arial"/>
                <a:cs typeface="Arial"/>
              </a:rPr>
              <a:t>Switzerland</a:t>
            </a:r>
            <a:r>
              <a:rPr lang="en-US" sz="1400" i="1" dirty="0">
                <a:latin typeface="Arial"/>
                <a:cs typeface="Arial"/>
              </a:rPr>
              <a:t>:   </a:t>
            </a:r>
            <a:r>
              <a:rPr lang="en-US" sz="1400" i="1" dirty="0" err="1" smtClean="0">
                <a:latin typeface="Arial"/>
                <a:cs typeface="Arial"/>
              </a:rPr>
              <a:t>Ecole</a:t>
            </a:r>
            <a:r>
              <a:rPr lang="en-US" sz="1400" i="1" dirty="0" smtClean="0">
                <a:latin typeface="Arial"/>
                <a:cs typeface="Arial"/>
              </a:rPr>
              <a:t> </a:t>
            </a:r>
            <a:r>
              <a:rPr lang="en-US" sz="1400" i="1" dirty="0" err="1" smtClean="0">
                <a:latin typeface="Arial"/>
                <a:cs typeface="Arial"/>
              </a:rPr>
              <a:t>Polytechnique</a:t>
            </a:r>
            <a:r>
              <a:rPr lang="en-US" sz="1400" i="1" dirty="0" smtClean="0">
                <a:latin typeface="Arial"/>
                <a:cs typeface="Arial"/>
              </a:rPr>
              <a:t> </a:t>
            </a:r>
            <a:r>
              <a:rPr lang="en-US" sz="1400" i="1" dirty="0" err="1" smtClean="0">
                <a:latin typeface="Arial"/>
                <a:cs typeface="Arial"/>
              </a:rPr>
              <a:t>Federale</a:t>
            </a:r>
            <a:r>
              <a:rPr lang="en-US" sz="1400" i="1" dirty="0" smtClean="0">
                <a:latin typeface="Arial"/>
                <a:cs typeface="Arial"/>
              </a:rPr>
              <a:t> de Lausanne (EPFL),</a:t>
            </a:r>
          </a:p>
          <a:p>
            <a:r>
              <a:rPr lang="en-US" sz="1400" i="1" dirty="0">
                <a:latin typeface="Arial"/>
                <a:cs typeface="Arial"/>
              </a:rPr>
              <a:t> </a:t>
            </a:r>
            <a:r>
              <a:rPr lang="en-US" sz="1400" i="1" dirty="0" smtClean="0">
                <a:latin typeface="Arial"/>
                <a:cs typeface="Arial"/>
              </a:rPr>
              <a:t>                      </a:t>
            </a:r>
            <a:r>
              <a:rPr lang="en-US" sz="1400" i="1" dirty="0">
                <a:latin typeface="Arial"/>
                <a:cs typeface="Arial"/>
              </a:rPr>
              <a:t>University of Zurich</a:t>
            </a:r>
            <a:r>
              <a:rPr lang="en-US" sz="1400" i="1" dirty="0" smtClean="0">
                <a:latin typeface="Arial"/>
                <a:cs typeface="Arial"/>
              </a:rPr>
              <a:t>,</a:t>
            </a:r>
          </a:p>
          <a:p>
            <a:r>
              <a:rPr lang="en-US" sz="1400" i="1" dirty="0">
                <a:latin typeface="Arial"/>
                <a:cs typeface="Arial"/>
              </a:rPr>
              <a:t> </a:t>
            </a:r>
            <a:r>
              <a:rPr lang="en-US" sz="1400" i="1" dirty="0" smtClean="0">
                <a:latin typeface="Arial"/>
                <a:cs typeface="Arial"/>
              </a:rPr>
              <a:t>                      </a:t>
            </a:r>
            <a:r>
              <a:rPr lang="en-US" sz="1400" i="1" dirty="0">
                <a:latin typeface="Arial"/>
                <a:cs typeface="Arial"/>
              </a:rPr>
              <a:t>University of </a:t>
            </a:r>
            <a:r>
              <a:rPr lang="en-US" sz="1400" i="1" dirty="0" smtClean="0">
                <a:latin typeface="Arial"/>
                <a:cs typeface="Arial"/>
              </a:rPr>
              <a:t>Geneva</a:t>
            </a:r>
          </a:p>
          <a:p>
            <a:endParaRPr lang="en-US" sz="1400" i="1" dirty="0" smtClean="0">
              <a:latin typeface="Arial"/>
              <a:cs typeface="Arial"/>
            </a:endParaRPr>
          </a:p>
          <a:p>
            <a:r>
              <a:rPr lang="en-US" sz="1400" i="1" dirty="0" smtClean="0">
                <a:latin typeface="Arial"/>
                <a:cs typeface="Arial"/>
              </a:rPr>
              <a:t>UK:                University of Oxford</a:t>
            </a:r>
            <a:r>
              <a:rPr lang="en-US" sz="1400" i="1" dirty="0" smtClean="0">
                <a:latin typeface="Arial"/>
                <a:cs typeface="Arial"/>
              </a:rPr>
              <a:t>,</a:t>
            </a:r>
          </a:p>
          <a:p>
            <a:r>
              <a:rPr lang="en-US" sz="1400" i="1" dirty="0">
                <a:latin typeface="Arial"/>
                <a:cs typeface="Arial"/>
              </a:rPr>
              <a:t> </a:t>
            </a:r>
            <a:r>
              <a:rPr lang="en-US" sz="1400" i="1" dirty="0" smtClean="0">
                <a:latin typeface="Arial"/>
                <a:cs typeface="Arial"/>
              </a:rPr>
              <a:t>                     University of Liverpool,</a:t>
            </a:r>
            <a:endParaRPr lang="en-US" sz="1400" i="1" dirty="0" smtClean="0">
              <a:latin typeface="Arial"/>
              <a:cs typeface="Arial"/>
            </a:endParaRPr>
          </a:p>
          <a:p>
            <a:r>
              <a:rPr lang="en-US" sz="1400" i="1" dirty="0">
                <a:latin typeface="Arial"/>
                <a:cs typeface="Arial"/>
              </a:rPr>
              <a:t> </a:t>
            </a:r>
            <a:r>
              <a:rPr lang="en-US" sz="1400" i="1" dirty="0" smtClean="0">
                <a:latin typeface="Arial"/>
                <a:cs typeface="Arial"/>
              </a:rPr>
              <a:t>                     Imperial College London,</a:t>
            </a:r>
          </a:p>
          <a:p>
            <a:r>
              <a:rPr lang="en-US" sz="1400" i="1" dirty="0">
                <a:latin typeface="Arial"/>
                <a:cs typeface="Arial"/>
              </a:rPr>
              <a:t> </a:t>
            </a:r>
            <a:r>
              <a:rPr lang="en-US" sz="1400" i="1" dirty="0" smtClean="0">
                <a:latin typeface="Arial"/>
                <a:cs typeface="Arial"/>
              </a:rPr>
              <a:t>                     University of Warwick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FB3-280A-D442-8801-AA8F0FA99DB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77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FB3-280A-D442-8801-AA8F0FA99DBA}" type="slidenum">
              <a:rPr lang="en-US" smtClean="0"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34223" y="1412776"/>
            <a:ext cx="3749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/>
                <a:cs typeface="Arial"/>
              </a:rPr>
              <a:t>BACK - UP</a:t>
            </a:r>
            <a:endParaRPr lang="en-US" sz="5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53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FB3-280A-D442-8801-AA8F0FA99DBA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0"/>
            <a:ext cx="8496944" cy="650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7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FB3-280A-D442-8801-AA8F0FA99DBA}" type="slidenum">
              <a:rPr lang="en-US" smtClean="0"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19" y="0"/>
            <a:ext cx="8307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49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FB3-280A-D442-8801-AA8F0FA99DBA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0728"/>
            <a:ext cx="8155632" cy="656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33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FB3-280A-D442-8801-AA8F0FA99DBA}" type="slidenum">
              <a:rPr lang="en-US" smtClean="0"/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0"/>
            <a:ext cx="8121724" cy="648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10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FB3-280A-D442-8801-AA8F0FA99DBA}" type="slidenum">
              <a:rPr lang="en-US" smtClean="0"/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80" y="0"/>
            <a:ext cx="8686800" cy="650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86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FB3-280A-D442-8801-AA8F0FA99DBA}" type="slidenum">
              <a:rPr lang="en-US" smtClean="0"/>
              <a:t>28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7001"/>
            <a:ext cx="8820472" cy="635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13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FB3-280A-D442-8801-AA8F0FA99DBA}" type="slidenum">
              <a:rPr lang="en-US" smtClean="0"/>
              <a:t>29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3100"/>
            <a:ext cx="9144000" cy="5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58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4337384"/>
            <a:ext cx="3974165" cy="25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672" y="25460"/>
            <a:ext cx="5578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Arial"/>
                <a:cs typeface="Arial"/>
              </a:rPr>
              <a:t>Masses and couplings of HNLs</a:t>
            </a:r>
            <a:endParaRPr lang="en-US" sz="2800" b="1" i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6512" y="548680"/>
            <a:ext cx="90099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 dirty="0" smtClean="0">
                <a:latin typeface="Arial"/>
                <a:cs typeface="Arial"/>
              </a:rPr>
              <a:t>N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r>
              <a:rPr lang="en-US" i="1" dirty="0" smtClean="0">
                <a:latin typeface="Arial"/>
                <a:cs typeface="Arial"/>
              </a:rPr>
              <a:t> can be sufficiently stable to be a DM candidate, M(N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r>
              <a:rPr lang="en-US" i="1" dirty="0" smtClean="0">
                <a:latin typeface="Arial"/>
                <a:cs typeface="Arial"/>
              </a:rPr>
              <a:t>)~10keV</a:t>
            </a:r>
          </a:p>
          <a:p>
            <a:pPr marL="285750" indent="-285750">
              <a:buFont typeface="Arial"/>
              <a:buChar char="•"/>
            </a:pPr>
            <a:endParaRPr lang="en-US" i="1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i="1" dirty="0" smtClean="0">
                <a:latin typeface="Arial"/>
                <a:cs typeface="Arial"/>
              </a:rPr>
              <a:t>M(N</a:t>
            </a:r>
            <a:r>
              <a:rPr lang="en-US" i="1" baseline="-25000" dirty="0" smtClean="0">
                <a:latin typeface="Arial"/>
                <a:cs typeface="Arial"/>
              </a:rPr>
              <a:t>2</a:t>
            </a:r>
            <a:r>
              <a:rPr lang="en-US" i="1" dirty="0" smtClean="0">
                <a:latin typeface="Arial"/>
                <a:cs typeface="Arial"/>
              </a:rPr>
              <a:t>) ≈ M(N</a:t>
            </a:r>
            <a:r>
              <a:rPr lang="en-US" i="1" baseline="-25000" dirty="0" smtClean="0">
                <a:latin typeface="Arial"/>
                <a:cs typeface="Arial"/>
              </a:rPr>
              <a:t>3</a:t>
            </a:r>
            <a:r>
              <a:rPr lang="en-US" i="1" dirty="0" smtClean="0">
                <a:latin typeface="Arial"/>
                <a:cs typeface="Arial"/>
              </a:rPr>
              <a:t>) ~ a few </a:t>
            </a:r>
            <a:r>
              <a:rPr lang="en-US" i="1" dirty="0" err="1" smtClean="0">
                <a:latin typeface="Arial"/>
                <a:cs typeface="Arial"/>
              </a:rPr>
              <a:t>GeV</a:t>
            </a:r>
            <a:r>
              <a:rPr lang="en-US" i="1" dirty="0" smtClean="0">
                <a:latin typeface="Arial"/>
                <a:cs typeface="Arial"/>
                <a:sym typeface="Wingdings"/>
              </a:rPr>
              <a:t> CPV can be increased dramatically to explain</a:t>
            </a:r>
          </a:p>
          <a:p>
            <a:r>
              <a:rPr lang="en-US" i="1" dirty="0">
                <a:latin typeface="Arial"/>
                <a:cs typeface="Arial"/>
                <a:sym typeface="Wingdings"/>
              </a:rPr>
              <a:t> </a:t>
            </a:r>
            <a:r>
              <a:rPr lang="en-US" i="1" dirty="0" smtClean="0">
                <a:latin typeface="Arial"/>
                <a:cs typeface="Arial"/>
                <a:sym typeface="Wingdings"/>
              </a:rPr>
              <a:t>                                                    Baryon Asymmetry of the Universe (BAU)</a:t>
            </a:r>
            <a:endParaRPr lang="en-US" i="1" dirty="0">
              <a:latin typeface="Arial"/>
              <a:cs typeface="Arial"/>
              <a:sym typeface="Wingdings"/>
            </a:endParaRPr>
          </a:p>
          <a:p>
            <a:r>
              <a:rPr lang="en-US" i="1" dirty="0" smtClean="0">
                <a:latin typeface="Arial"/>
                <a:cs typeface="Arial"/>
                <a:sym typeface="Wingdings"/>
              </a:rPr>
              <a:t> 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  <a:sym typeface="Wingdings"/>
              </a:rPr>
              <a:t>Very weak N</a:t>
            </a:r>
            <a:r>
              <a:rPr lang="en-US" i="1" baseline="-25000" dirty="0" smtClean="0">
                <a:solidFill>
                  <a:srgbClr val="000090"/>
                </a:solidFill>
                <a:latin typeface="Arial"/>
                <a:cs typeface="Arial"/>
                <a:sym typeface="Wingdings"/>
              </a:rPr>
              <a:t>2,3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  <a:sym typeface="Wingdings"/>
              </a:rPr>
              <a:t>-to-</a:t>
            </a:r>
            <a:r>
              <a:rPr lang="en-US" i="1" dirty="0" smtClean="0">
                <a:solidFill>
                  <a:srgbClr val="000090"/>
                </a:solidFill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  <a:sym typeface="Wingdings"/>
              </a:rPr>
              <a:t> mixing (~ U</a:t>
            </a:r>
            <a:r>
              <a:rPr lang="en-US" i="1" baseline="30000" dirty="0" smtClean="0">
                <a:solidFill>
                  <a:srgbClr val="000090"/>
                </a:solidFill>
                <a:latin typeface="Arial"/>
                <a:cs typeface="Arial"/>
                <a:sym typeface="Wingdings"/>
              </a:rPr>
              <a:t>2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  <a:sym typeface="Wingdings"/>
              </a:rPr>
              <a:t>)   N</a:t>
            </a:r>
            <a:r>
              <a:rPr lang="en-US" i="1" baseline="-25000" dirty="0" smtClean="0">
                <a:solidFill>
                  <a:srgbClr val="000090"/>
                </a:solidFill>
                <a:latin typeface="Arial"/>
                <a:cs typeface="Arial"/>
                <a:sym typeface="Wingdings"/>
              </a:rPr>
              <a:t>2,3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  <a:sym typeface="Wingdings"/>
              </a:rPr>
              <a:t> are much longer-lived than the SM particles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499" y="2375015"/>
            <a:ext cx="1735493" cy="1815470"/>
          </a:xfrm>
          <a:prstGeom prst="rect">
            <a:avLst/>
          </a:prstGeom>
          <a:solidFill>
            <a:srgbClr val="CCFFCC"/>
          </a:solidFill>
          <a:ln>
            <a:solidFill>
              <a:srgbClr val="4F81BD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07504" y="2710661"/>
            <a:ext cx="2784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Arial"/>
                <a:cs typeface="Arial"/>
              </a:rPr>
              <a:t>Example:</a:t>
            </a:r>
          </a:p>
          <a:p>
            <a:r>
              <a:rPr lang="en-US" i="1" dirty="0" smtClean="0">
                <a:latin typeface="Arial"/>
                <a:cs typeface="Arial"/>
              </a:rPr>
              <a:t>N</a:t>
            </a:r>
            <a:r>
              <a:rPr lang="en-US" i="1" baseline="-25000" dirty="0" smtClean="0">
                <a:latin typeface="Arial"/>
                <a:cs typeface="Arial"/>
              </a:rPr>
              <a:t>2,3</a:t>
            </a:r>
            <a:r>
              <a:rPr lang="en-US" i="1" dirty="0" smtClean="0">
                <a:latin typeface="Arial"/>
                <a:cs typeface="Arial"/>
              </a:rPr>
              <a:t> production in charm</a:t>
            </a:r>
            <a:endParaRPr lang="en-US" i="1" dirty="0"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2420888"/>
            <a:ext cx="1952436" cy="1714748"/>
          </a:xfrm>
          <a:prstGeom prst="rect">
            <a:avLst/>
          </a:prstGeom>
          <a:solidFill>
            <a:srgbClr val="CCFFCC"/>
          </a:solidFill>
          <a:ln>
            <a:solidFill>
              <a:srgbClr val="4F81BD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778284" y="2924944"/>
            <a:ext cx="1881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Arial"/>
                <a:cs typeface="Arial"/>
              </a:rPr>
              <a:t>a</a:t>
            </a:r>
            <a:r>
              <a:rPr lang="en-US" i="1" dirty="0" smtClean="0">
                <a:latin typeface="Arial"/>
                <a:cs typeface="Arial"/>
              </a:rPr>
              <a:t>nd subsequent</a:t>
            </a:r>
          </a:p>
          <a:p>
            <a:pPr algn="ctr"/>
            <a:r>
              <a:rPr lang="en-US" i="1" dirty="0" smtClean="0">
                <a:latin typeface="Arial"/>
                <a:cs typeface="Arial"/>
              </a:rPr>
              <a:t>decays </a:t>
            </a:r>
            <a:endParaRPr lang="en-US" i="1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6512" y="4509120"/>
            <a:ext cx="52536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Typical lifetimes &gt; 10 </a:t>
            </a:r>
            <a:r>
              <a:rPr lang="en-US" i="1" dirty="0" err="1">
                <a:solidFill>
                  <a:srgbClr val="000090"/>
                </a:solidFill>
                <a:latin typeface="Symbol" charset="2"/>
                <a:cs typeface="Symbol" charset="2"/>
              </a:rPr>
              <a:t>m</a:t>
            </a:r>
            <a:r>
              <a:rPr lang="en-US" i="1" dirty="0" err="1" smtClean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 for M(N</a:t>
            </a:r>
            <a:r>
              <a:rPr lang="en-US" i="1" baseline="-25000" dirty="0" smtClean="0">
                <a:solidFill>
                  <a:srgbClr val="000090"/>
                </a:solidFill>
                <a:latin typeface="Arial"/>
                <a:cs typeface="Arial"/>
              </a:rPr>
              <a:t>2,3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) ~ 1 </a:t>
            </a:r>
            <a:r>
              <a:rPr lang="en-US" i="1" dirty="0" err="1" smtClean="0">
                <a:solidFill>
                  <a:srgbClr val="000090"/>
                </a:solidFill>
                <a:latin typeface="Arial"/>
                <a:cs typeface="Arial"/>
              </a:rPr>
              <a:t>GeV</a:t>
            </a:r>
            <a:endParaRPr lang="en-US" i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n-US" i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    Decay distance O(km)</a:t>
            </a:r>
          </a:p>
          <a:p>
            <a:pPr marL="285750" indent="-285750">
              <a:buFont typeface="Arial"/>
              <a:buChar char="•"/>
            </a:pPr>
            <a:endParaRPr lang="en-US" i="1" dirty="0">
              <a:solidFill>
                <a:srgbClr val="000090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Typical BRs (depending on the </a:t>
            </a:r>
            <a:r>
              <a:rPr lang="en-US" i="1" dirty="0" err="1" smtClean="0">
                <a:solidFill>
                  <a:srgbClr val="000090"/>
                </a:solidFill>
                <a:latin typeface="Arial"/>
                <a:cs typeface="Arial"/>
              </a:rPr>
              <a:t>flavour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 mixing):</a:t>
            </a:r>
          </a:p>
          <a:p>
            <a:endParaRPr lang="en-US" i="1" dirty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        Br(N 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  <a:sym typeface="Wingdings"/>
              </a:rPr>
              <a:t> </a:t>
            </a:r>
            <a:r>
              <a:rPr lang="en-US" i="1" dirty="0" smtClean="0">
                <a:solidFill>
                  <a:srgbClr val="000090"/>
                </a:solidFill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i="1" dirty="0">
                <a:solidFill>
                  <a:srgbClr val="000090"/>
                </a:solidFill>
                <a:latin typeface="Arial"/>
                <a:cs typeface="Arial"/>
                <a:sym typeface="Wingdings"/>
              </a:rPr>
              <a:t>/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  <a:sym typeface="Wingdings"/>
              </a:rPr>
              <a:t>e</a:t>
            </a:r>
            <a:r>
              <a:rPr lang="en-US" i="1" dirty="0">
                <a:solidFill>
                  <a:srgbClr val="000090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en-US" i="1" dirty="0" smtClean="0">
                <a:solidFill>
                  <a:srgbClr val="000090"/>
                </a:solidFill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  <a:sym typeface="Wingdings"/>
              </a:rPr>
              <a:t> )   ~ 0.1 – 50%</a:t>
            </a:r>
            <a:endParaRPr lang="en-US" i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  <a:sym typeface="Wingdings"/>
              </a:rPr>
              <a:t>        Br(N  </a:t>
            </a:r>
            <a:r>
              <a:rPr lang="en-US" i="1" dirty="0" smtClean="0">
                <a:solidFill>
                  <a:srgbClr val="000090"/>
                </a:solidFill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i="1" baseline="30000" dirty="0" smtClean="0">
                <a:solidFill>
                  <a:srgbClr val="000090"/>
                </a:solidFill>
                <a:latin typeface="Arial"/>
                <a:cs typeface="Arial"/>
                <a:sym typeface="Wingdings"/>
              </a:rPr>
              <a:t>-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  <a:sym typeface="Wingdings"/>
              </a:rPr>
              <a:t>/e</a:t>
            </a:r>
            <a:r>
              <a:rPr lang="en-US" i="1" baseline="30000" dirty="0" smtClean="0">
                <a:solidFill>
                  <a:srgbClr val="000090"/>
                </a:solidFill>
                <a:latin typeface="Arial"/>
                <a:cs typeface="Arial"/>
                <a:sym typeface="Wingdings"/>
              </a:rPr>
              <a:t>- </a:t>
            </a:r>
            <a:r>
              <a:rPr lang="en-US" i="1" dirty="0" smtClean="0">
                <a:solidFill>
                  <a:srgbClr val="000090"/>
                </a:solidFill>
                <a:latin typeface="Symbol" charset="2"/>
                <a:cs typeface="Symbol" charset="2"/>
                <a:sym typeface="Wingdings"/>
              </a:rPr>
              <a:t>r</a:t>
            </a:r>
            <a:r>
              <a:rPr lang="en-US" i="1" baseline="30000" dirty="0" smtClean="0">
                <a:solidFill>
                  <a:srgbClr val="000090"/>
                </a:solidFill>
                <a:latin typeface="Arial"/>
                <a:cs typeface="Arial"/>
                <a:sym typeface="Wingdings"/>
              </a:rPr>
              <a:t>+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  <a:sym typeface="Wingdings"/>
              </a:rPr>
              <a:t>) ~ 0.5 – 20%</a:t>
            </a:r>
          </a:p>
          <a:p>
            <a:r>
              <a:rPr lang="en-US" i="1" dirty="0">
                <a:solidFill>
                  <a:srgbClr val="000090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  <a:sym typeface="Wingdings"/>
              </a:rPr>
              <a:t>       </a:t>
            </a:r>
            <a:r>
              <a:rPr lang="en-US" i="1" dirty="0">
                <a:solidFill>
                  <a:srgbClr val="000090"/>
                </a:solidFill>
                <a:latin typeface="Arial"/>
                <a:cs typeface="Arial"/>
              </a:rPr>
              <a:t>Br(N </a:t>
            </a:r>
            <a:r>
              <a:rPr lang="en-US" i="1" dirty="0">
                <a:solidFill>
                  <a:srgbClr val="000090"/>
                </a:solidFill>
                <a:latin typeface="Arial"/>
                <a:cs typeface="Arial"/>
                <a:sym typeface="Wingdings"/>
              </a:rPr>
              <a:t> </a:t>
            </a:r>
            <a:r>
              <a:rPr lang="en-US" i="1" dirty="0" err="1">
                <a:solidFill>
                  <a:srgbClr val="000090"/>
                </a:solidFill>
                <a:latin typeface="Symbol" charset="2"/>
                <a:cs typeface="Symbol" charset="2"/>
                <a:sym typeface="Wingdings"/>
              </a:rPr>
              <a:t>nm</a:t>
            </a:r>
            <a:r>
              <a:rPr lang="en-US" i="1" dirty="0" err="1">
                <a:solidFill>
                  <a:srgbClr val="000090"/>
                </a:solidFill>
                <a:latin typeface="Arial"/>
                <a:cs typeface="Arial"/>
                <a:sym typeface="Wingdings"/>
              </a:rPr>
              <a:t>e</a:t>
            </a:r>
            <a:r>
              <a:rPr lang="en-US" i="1" dirty="0">
                <a:solidFill>
                  <a:srgbClr val="000090"/>
                </a:solidFill>
                <a:latin typeface="Arial"/>
                <a:cs typeface="Arial"/>
                <a:sym typeface="Wingdings"/>
              </a:rPr>
              <a:t>) 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  <a:sym typeface="Wingdings"/>
              </a:rPr>
              <a:t>      ~ </a:t>
            </a:r>
            <a:r>
              <a:rPr lang="en-US" i="1" dirty="0">
                <a:solidFill>
                  <a:srgbClr val="000090"/>
                </a:solidFill>
                <a:latin typeface="Arial"/>
                <a:cs typeface="Arial"/>
                <a:sym typeface="Wingdings"/>
              </a:rPr>
              <a:t>1 – 10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  <a:sym typeface="Wingdings"/>
              </a:rPr>
              <a:t>%</a:t>
            </a:r>
            <a:endParaRPr lang="en-US" i="1" dirty="0" smtClean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FB3-280A-D442-8801-AA8F0FA99D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50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FB3-280A-D442-8801-AA8F0FA99DBA}" type="slidenum">
              <a:rPr lang="en-US" smtClean="0"/>
              <a:t>30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" b="40913"/>
          <a:stretch/>
        </p:blipFill>
        <p:spPr>
          <a:xfrm>
            <a:off x="0" y="901912"/>
            <a:ext cx="9144000" cy="35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2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460832"/>
            <a:ext cx="4824535" cy="3184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25460"/>
            <a:ext cx="7834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Arial"/>
                <a:cs typeface="Arial"/>
              </a:rPr>
              <a:t>Experimental and cosmological constraints</a:t>
            </a:r>
            <a:endParaRPr lang="en-US" sz="2800" b="1" i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2480" y="5189130"/>
            <a:ext cx="820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660066"/>
                </a:solidFill>
                <a:latin typeface="Arial"/>
                <a:cs typeface="Arial"/>
              </a:rPr>
              <a:t>S</a:t>
            </a:r>
            <a:r>
              <a:rPr lang="en-US" sz="2000" i="1" dirty="0" smtClean="0">
                <a:solidFill>
                  <a:srgbClr val="660066"/>
                </a:solidFill>
                <a:latin typeface="Arial"/>
                <a:cs typeface="Arial"/>
              </a:rPr>
              <a:t>trong motivation to explore cosmologically allowed parameter space</a:t>
            </a:r>
            <a:endParaRPr lang="en-US" sz="2000" i="1" dirty="0">
              <a:solidFill>
                <a:srgbClr val="660066"/>
              </a:solidFill>
              <a:latin typeface="Arial"/>
              <a:cs typeface="Arial"/>
            </a:endParaRPr>
          </a:p>
        </p:txBody>
      </p:sp>
      <p:sp>
        <p:nvSpPr>
          <p:cNvPr id="8" name="Bent-Up Arrow 7"/>
          <p:cNvSpPr/>
          <p:nvPr/>
        </p:nvSpPr>
        <p:spPr>
          <a:xfrm rot="5400000">
            <a:off x="356751" y="4939322"/>
            <a:ext cx="280282" cy="731521"/>
          </a:xfrm>
          <a:prstGeom prst="bentUpArrow">
            <a:avLst>
              <a:gd name="adj1" fmla="val 23545"/>
              <a:gd name="adj2" fmla="val 17560"/>
              <a:gd name="adj3" fmla="val 25000"/>
            </a:avLst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71600" y="5661248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660066"/>
                </a:solidFill>
                <a:latin typeface="Arial"/>
                <a:cs typeface="Arial"/>
              </a:rPr>
              <a:t>Proposal for a new experiment at the SPS to search for </a:t>
            </a:r>
            <a:endParaRPr lang="en-US" sz="2000" b="1" i="1" dirty="0">
              <a:solidFill>
                <a:srgbClr val="660066"/>
              </a:solidFill>
              <a:latin typeface="Arial"/>
              <a:cs typeface="Arial"/>
            </a:endParaRPr>
          </a:p>
          <a:p>
            <a:r>
              <a:rPr lang="en-US" sz="2000" b="1" i="1" dirty="0" smtClean="0">
                <a:solidFill>
                  <a:srgbClr val="660066"/>
                </a:solidFill>
                <a:latin typeface="Arial"/>
                <a:cs typeface="Arial"/>
              </a:rPr>
              <a:t>New Particles produced in charm decays </a:t>
            </a:r>
            <a:endParaRPr lang="en-US" sz="2000" b="1" i="1" dirty="0">
              <a:solidFill>
                <a:srgbClr val="660066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FB3-280A-D442-8801-AA8F0FA99DBA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7504" y="3545721"/>
            <a:ext cx="892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b="1" i="1" dirty="0" smtClean="0">
                <a:solidFill>
                  <a:srgbClr val="000090"/>
                </a:solidFill>
                <a:latin typeface="Arial"/>
                <a:cs typeface="Arial"/>
              </a:rPr>
              <a:t>Recent progress in cosmology</a:t>
            </a:r>
            <a:r>
              <a:rPr lang="en-US" sz="2000" i="1" dirty="0" smtClean="0">
                <a:latin typeface="Arial"/>
                <a:cs typeface="Arial"/>
              </a:rPr>
              <a:t> </a:t>
            </a:r>
          </a:p>
          <a:p>
            <a:pPr marL="342900" indent="-342900">
              <a:buFontTx/>
              <a:buChar char="-"/>
            </a:pPr>
            <a:endParaRPr lang="en-US" sz="2000" i="1" dirty="0" smtClean="0">
              <a:latin typeface="Arial"/>
              <a:cs typeface="Arial"/>
            </a:endParaRPr>
          </a:p>
          <a:p>
            <a:r>
              <a:rPr lang="en-US" sz="2000" i="1" dirty="0" smtClean="0">
                <a:latin typeface="Arial"/>
                <a:cs typeface="Arial"/>
              </a:rPr>
              <a:t>           -   The sensitivity of previous experiments did not probe the interesting</a:t>
            </a:r>
          </a:p>
          <a:p>
            <a:r>
              <a:rPr lang="en-US" sz="2000" i="1" dirty="0" smtClean="0">
                <a:latin typeface="Arial"/>
                <a:cs typeface="Arial"/>
              </a:rPr>
              <a:t>                region for HNL masses above the </a:t>
            </a:r>
            <a:r>
              <a:rPr lang="en-US" sz="2000" i="1" dirty="0" err="1" smtClean="0">
                <a:latin typeface="Arial"/>
                <a:cs typeface="Arial"/>
              </a:rPr>
              <a:t>kaon</a:t>
            </a:r>
            <a:r>
              <a:rPr lang="en-US" sz="2000" i="1" dirty="0" smtClean="0">
                <a:latin typeface="Arial"/>
                <a:cs typeface="Arial"/>
              </a:rPr>
              <a:t> mass </a:t>
            </a:r>
          </a:p>
        </p:txBody>
      </p:sp>
    </p:spTree>
    <p:extLst>
      <p:ext uri="{BB962C8B-B14F-4D97-AF65-F5344CB8AC3E}">
        <p14:creationId xmlns:p14="http://schemas.microsoft.com/office/powerpoint/2010/main" val="2109126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12" y="2478800"/>
            <a:ext cx="3742165" cy="2534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420888"/>
            <a:ext cx="3827676" cy="2592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9261" y="25460"/>
            <a:ext cx="4901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Arial"/>
                <a:cs typeface="Arial"/>
              </a:rPr>
              <a:t>Experimental requirements</a:t>
            </a:r>
            <a:endParaRPr lang="en-US" sz="2800" b="1" i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548680"/>
            <a:ext cx="88272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i="1" dirty="0" smtClean="0">
                <a:latin typeface="Arial"/>
                <a:cs typeface="Arial"/>
              </a:rPr>
              <a:t> Search for HNL in Heavy </a:t>
            </a:r>
            <a:r>
              <a:rPr lang="en-US" sz="2000" i="1" dirty="0" err="1" smtClean="0">
                <a:latin typeface="Arial"/>
                <a:cs typeface="Arial"/>
              </a:rPr>
              <a:t>Flavour</a:t>
            </a:r>
            <a:r>
              <a:rPr lang="en-US" sz="2000" i="1" dirty="0" smtClean="0">
                <a:latin typeface="Arial"/>
                <a:cs typeface="Arial"/>
              </a:rPr>
              <a:t> decays</a:t>
            </a:r>
          </a:p>
          <a:p>
            <a:pPr marL="342900" indent="-342900">
              <a:buFont typeface="Arial"/>
              <a:buChar char="•"/>
            </a:pPr>
            <a:endParaRPr lang="en-US" sz="2000" i="1" dirty="0" smtClean="0">
              <a:latin typeface="Arial"/>
              <a:cs typeface="Arial"/>
            </a:endParaRPr>
          </a:p>
          <a:p>
            <a:r>
              <a:rPr lang="en-US" sz="2000" i="1" dirty="0" smtClean="0">
                <a:latin typeface="Arial"/>
                <a:cs typeface="Arial"/>
              </a:rPr>
              <a:t>                 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Beam dump experiment at the SPS with a total of 2×10</a:t>
            </a:r>
            <a:r>
              <a:rPr lang="en-US" sz="2000" i="1" baseline="30000" dirty="0" smtClean="0">
                <a:solidFill>
                  <a:srgbClr val="000090"/>
                </a:solidFill>
                <a:latin typeface="Arial"/>
                <a:cs typeface="Arial"/>
              </a:rPr>
              <a:t>20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 protons</a:t>
            </a:r>
          </a:p>
          <a:p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                on target (pot) to produce large number of charm mesons</a:t>
            </a:r>
            <a:endParaRPr lang="en-US" sz="2000" i="1" dirty="0">
              <a:solidFill>
                <a:srgbClr val="000090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000" i="1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i="1" dirty="0" smtClean="0">
                <a:latin typeface="Arial"/>
                <a:cs typeface="Arial"/>
              </a:rPr>
              <a:t> HNLs produced in charm decays have significant P</a:t>
            </a:r>
            <a:r>
              <a:rPr lang="en-US" sz="2000" i="1" baseline="-25000" dirty="0" smtClean="0">
                <a:latin typeface="Arial"/>
                <a:cs typeface="Arial"/>
              </a:rPr>
              <a:t>T</a:t>
            </a:r>
            <a:endParaRPr lang="en-US" sz="2000" i="1" dirty="0" smtClean="0">
              <a:latin typeface="Arial"/>
              <a:cs typeface="Arial"/>
            </a:endParaRPr>
          </a:p>
        </p:txBody>
      </p:sp>
      <p:sp>
        <p:nvSpPr>
          <p:cNvPr id="6" name="Bent-Up Arrow 5"/>
          <p:cNvSpPr/>
          <p:nvPr/>
        </p:nvSpPr>
        <p:spPr>
          <a:xfrm rot="5400000">
            <a:off x="621156" y="906874"/>
            <a:ext cx="280282" cy="731521"/>
          </a:xfrm>
          <a:prstGeom prst="bentUpArrow">
            <a:avLst>
              <a:gd name="adj1" fmla="val 23545"/>
              <a:gd name="adj2" fmla="val 17560"/>
              <a:gd name="adj3" fmla="val 25000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82596" y="4797152"/>
            <a:ext cx="75461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Detector must be placed close to the target to maximize</a:t>
            </a:r>
          </a:p>
          <a:p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geometrical acceptance</a:t>
            </a:r>
          </a:p>
          <a:p>
            <a:endParaRPr lang="en-US" sz="2000" i="1" dirty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Effective (and “short”) </a:t>
            </a:r>
            <a:r>
              <a:rPr lang="en-US" sz="2000" i="1" dirty="0" err="1" smtClean="0">
                <a:solidFill>
                  <a:srgbClr val="000090"/>
                </a:solidFill>
                <a:latin typeface="Arial"/>
                <a:cs typeface="Arial"/>
              </a:rPr>
              <a:t>muon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 shield is essential to reduce</a:t>
            </a:r>
          </a:p>
          <a:p>
            <a:r>
              <a:rPr lang="en-US" sz="2000" i="1" dirty="0" err="1">
                <a:solidFill>
                  <a:srgbClr val="000090"/>
                </a:solidFill>
                <a:latin typeface="Arial"/>
                <a:cs typeface="Arial"/>
              </a:rPr>
              <a:t>m</a:t>
            </a:r>
            <a:r>
              <a:rPr lang="en-US" sz="2000" i="1" dirty="0" err="1" smtClean="0">
                <a:solidFill>
                  <a:srgbClr val="000090"/>
                </a:solidFill>
                <a:latin typeface="Arial"/>
                <a:cs typeface="Arial"/>
              </a:rPr>
              <a:t>uon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-induced backgrounds (mainly from short-lived resonances</a:t>
            </a:r>
          </a:p>
          <a:p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ccompanying charm production)</a:t>
            </a:r>
            <a:endParaRPr lang="en-US" sz="2000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8" name="Bent-Up Arrow 7"/>
          <p:cNvSpPr/>
          <p:nvPr/>
        </p:nvSpPr>
        <p:spPr>
          <a:xfrm rot="5400000">
            <a:off x="825738" y="4787557"/>
            <a:ext cx="280282" cy="731521"/>
          </a:xfrm>
          <a:prstGeom prst="bentUpArrow">
            <a:avLst>
              <a:gd name="adj1" fmla="val 23545"/>
              <a:gd name="adj2" fmla="val 17560"/>
              <a:gd name="adj3" fmla="val 25000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nt-Up Arrow 8"/>
          <p:cNvSpPr/>
          <p:nvPr/>
        </p:nvSpPr>
        <p:spPr>
          <a:xfrm rot="5400000">
            <a:off x="837180" y="5795669"/>
            <a:ext cx="280282" cy="731521"/>
          </a:xfrm>
          <a:prstGeom prst="bentUpArrow">
            <a:avLst>
              <a:gd name="adj1" fmla="val 23545"/>
              <a:gd name="adj2" fmla="val 17560"/>
              <a:gd name="adj3" fmla="val 25000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FB3-280A-D442-8801-AA8F0FA99DBA}" type="slidenum">
              <a:rPr lang="en-US" smtClean="0"/>
              <a:t>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64099" y="2636912"/>
            <a:ext cx="1659829" cy="338554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HNL polar angle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4579" y="2564904"/>
            <a:ext cx="1626066" cy="584776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Polar angle of </a:t>
            </a:r>
            <a:r>
              <a:rPr lang="en-US" sz="1600" dirty="0" smtClean="0">
                <a:latin typeface="Symbol" charset="2"/>
                <a:cs typeface="Symbol" charset="2"/>
              </a:rPr>
              <a:t>m</a:t>
            </a:r>
          </a:p>
          <a:p>
            <a:pPr algn="ctr"/>
            <a:r>
              <a:rPr lang="en-US" sz="1600" dirty="0">
                <a:latin typeface="Arial"/>
                <a:cs typeface="Arial"/>
              </a:rPr>
              <a:t>f</a:t>
            </a:r>
            <a:r>
              <a:rPr lang="en-US" sz="1600" dirty="0" smtClean="0">
                <a:latin typeface="Arial"/>
                <a:cs typeface="Arial"/>
              </a:rPr>
              <a:t>rom </a:t>
            </a:r>
            <a:r>
              <a:rPr lang="en-US" sz="1600" dirty="0" err="1" smtClean="0">
                <a:latin typeface="Arial"/>
                <a:cs typeface="Arial"/>
              </a:rPr>
              <a:t>N</a:t>
            </a:r>
            <a:r>
              <a:rPr lang="en-US" sz="1600" dirty="0" err="1" smtClean="0">
                <a:latin typeface="Arial"/>
                <a:cs typeface="Arial"/>
                <a:sym typeface="Wingdings"/>
              </a:rPr>
              <a:t></a:t>
            </a:r>
            <a:r>
              <a:rPr lang="en-US" sz="1600" dirty="0" err="1" smtClean="0">
                <a:latin typeface="Symbol" charset="2"/>
                <a:cs typeface="Symbol" charset="2"/>
                <a:sym typeface="Wingdings"/>
              </a:rPr>
              <a:t>mp</a:t>
            </a:r>
            <a:r>
              <a:rPr lang="en-US" sz="1600" dirty="0" smtClean="0">
                <a:latin typeface="Symbol" charset="2"/>
                <a:cs typeface="Symbol" charset="2"/>
                <a:sym typeface="Wingdings"/>
              </a:rPr>
              <a:t> 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433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FB3-280A-D442-8801-AA8F0FA99DBA}" type="slidenum">
              <a:rPr lang="en-US" smtClean="0"/>
              <a:t>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7" y="260648"/>
            <a:ext cx="8892989" cy="37444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995" y="3861048"/>
            <a:ext cx="8788822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0090"/>
                </a:solidFill>
                <a:latin typeface="Arial"/>
                <a:cs typeface="Arial"/>
              </a:rPr>
              <a:t>P</a:t>
            </a:r>
            <a:r>
              <a:rPr lang="en-US" sz="2400" b="1" i="1" dirty="0" smtClean="0">
                <a:solidFill>
                  <a:srgbClr val="000090"/>
                </a:solidFill>
                <a:latin typeface="Arial"/>
                <a:cs typeface="Arial"/>
              </a:rPr>
              <a:t>roton target</a:t>
            </a:r>
          </a:p>
          <a:p>
            <a:endParaRPr lang="en-US" sz="2000" b="1" i="1" dirty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n-US" sz="2000" i="1" dirty="0" smtClean="0">
                <a:latin typeface="Arial"/>
                <a:cs typeface="Arial"/>
              </a:rPr>
              <a:t>      - Preference for relatively slow beam extraction O(s)</a:t>
            </a:r>
          </a:p>
          <a:p>
            <a:r>
              <a:rPr lang="en-US" sz="2000" i="1" dirty="0">
                <a:latin typeface="Arial"/>
                <a:cs typeface="Arial"/>
              </a:rPr>
              <a:t> </a:t>
            </a:r>
            <a:r>
              <a:rPr lang="en-US" sz="2000" i="1" dirty="0" smtClean="0">
                <a:latin typeface="Arial"/>
                <a:cs typeface="Arial"/>
              </a:rPr>
              <a:t>        to reduce detector occupancy</a:t>
            </a:r>
          </a:p>
          <a:p>
            <a:endParaRPr lang="en-US" sz="2000" i="1" dirty="0" smtClean="0">
              <a:latin typeface="Arial"/>
              <a:cs typeface="Arial"/>
            </a:endParaRPr>
          </a:p>
          <a:p>
            <a:r>
              <a:rPr lang="en-US" sz="2000" i="1" dirty="0">
                <a:latin typeface="Arial"/>
                <a:cs typeface="Arial"/>
              </a:rPr>
              <a:t> </a:t>
            </a:r>
            <a:r>
              <a:rPr lang="en-US" sz="2000" i="1" dirty="0" smtClean="0">
                <a:latin typeface="Arial"/>
                <a:cs typeface="Arial"/>
              </a:rPr>
              <a:t>     - Sufficiently long target made of dense material (50 cm of W) to reduce</a:t>
            </a:r>
          </a:p>
          <a:p>
            <a:r>
              <a:rPr lang="en-US" sz="2000" i="1" dirty="0">
                <a:latin typeface="Arial"/>
                <a:cs typeface="Arial"/>
              </a:rPr>
              <a:t> </a:t>
            </a:r>
            <a:r>
              <a:rPr lang="en-US" sz="2000" i="1" dirty="0" smtClean="0">
                <a:latin typeface="Arial"/>
                <a:cs typeface="Arial"/>
              </a:rPr>
              <a:t>        the flux of active neutrinos produced mainly in </a:t>
            </a:r>
            <a:r>
              <a:rPr lang="en-US" sz="2000" i="1" dirty="0" smtClean="0">
                <a:latin typeface="Symbol" charset="2"/>
                <a:cs typeface="Symbol" charset="2"/>
              </a:rPr>
              <a:t>p </a:t>
            </a:r>
            <a:r>
              <a:rPr lang="en-US" sz="2000" i="1" dirty="0" smtClean="0">
                <a:latin typeface="Arial"/>
                <a:cs typeface="Arial"/>
              </a:rPr>
              <a:t>and K decays</a:t>
            </a:r>
          </a:p>
          <a:p>
            <a:endParaRPr lang="en-US" sz="2000" i="1" dirty="0" smtClean="0">
              <a:latin typeface="Arial"/>
              <a:cs typeface="Arial"/>
            </a:endParaRPr>
          </a:p>
          <a:p>
            <a:r>
              <a:rPr lang="en-US" sz="2000" i="1" dirty="0" smtClean="0">
                <a:latin typeface="Arial"/>
                <a:cs typeface="Arial"/>
              </a:rPr>
              <a:t>      -  No requirement to have a small beam spot</a:t>
            </a:r>
            <a:endParaRPr lang="en-US" sz="2000" i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2520" y="25460"/>
            <a:ext cx="3883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Arial"/>
                <a:cs typeface="Arial"/>
              </a:rPr>
              <a:t>Secondary beam-line</a:t>
            </a:r>
            <a:endParaRPr lang="en-US" sz="2800" b="1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3426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348" y="872108"/>
            <a:ext cx="4933156" cy="49331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96" y="564356"/>
            <a:ext cx="414560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000090"/>
                </a:solidFill>
                <a:latin typeface="Arial"/>
                <a:cs typeface="Arial"/>
              </a:rPr>
              <a:t>Muon</a:t>
            </a:r>
            <a:r>
              <a:rPr lang="en-US" sz="2400" b="1" i="1" dirty="0" smtClean="0">
                <a:solidFill>
                  <a:srgbClr val="000090"/>
                </a:solidFill>
                <a:latin typeface="Arial"/>
                <a:cs typeface="Arial"/>
              </a:rPr>
              <a:t> shield</a:t>
            </a:r>
          </a:p>
          <a:p>
            <a:endParaRPr lang="en-US" sz="2000" i="1" dirty="0">
              <a:latin typeface="Arial"/>
              <a:cs typeface="Arial"/>
            </a:endParaRPr>
          </a:p>
          <a:p>
            <a:r>
              <a:rPr lang="en-US" sz="2000" i="1" dirty="0" smtClean="0">
                <a:latin typeface="Arial"/>
                <a:cs typeface="Arial"/>
              </a:rPr>
              <a:t>Main sources of the </a:t>
            </a:r>
            <a:r>
              <a:rPr lang="en-US" sz="2000" i="1" dirty="0" err="1" smtClean="0">
                <a:latin typeface="Arial"/>
                <a:cs typeface="Arial"/>
              </a:rPr>
              <a:t>muon</a:t>
            </a:r>
            <a:r>
              <a:rPr lang="en-US" sz="2000" i="1" dirty="0" smtClean="0">
                <a:latin typeface="Arial"/>
                <a:cs typeface="Arial"/>
              </a:rPr>
              <a:t> flux </a:t>
            </a:r>
          </a:p>
          <a:p>
            <a:r>
              <a:rPr lang="en-US" sz="2000" i="1" dirty="0" smtClean="0">
                <a:latin typeface="Arial"/>
                <a:cs typeface="Arial"/>
              </a:rPr>
              <a:t>( estimated using PYTHIA with 10</a:t>
            </a:r>
            <a:r>
              <a:rPr lang="en-US" sz="2000" i="1" baseline="30000" dirty="0" smtClean="0">
                <a:latin typeface="Arial"/>
                <a:cs typeface="Arial"/>
              </a:rPr>
              <a:t>9</a:t>
            </a:r>
          </a:p>
          <a:p>
            <a:r>
              <a:rPr lang="en-US" sz="2000" i="1" baseline="30000" dirty="0">
                <a:latin typeface="Arial"/>
                <a:cs typeface="Arial"/>
              </a:rPr>
              <a:t> </a:t>
            </a:r>
            <a:r>
              <a:rPr lang="en-US" sz="2000" i="1" baseline="30000" dirty="0" smtClean="0">
                <a:latin typeface="Arial"/>
                <a:cs typeface="Arial"/>
              </a:rPr>
              <a:t>  </a:t>
            </a:r>
            <a:r>
              <a:rPr lang="en-US" sz="2000" i="1" dirty="0" smtClean="0">
                <a:latin typeface="Arial"/>
                <a:cs typeface="Arial"/>
              </a:rPr>
              <a:t>protons of 400 </a:t>
            </a:r>
            <a:r>
              <a:rPr lang="en-US" sz="2000" i="1" dirty="0" err="1" smtClean="0">
                <a:latin typeface="Arial"/>
                <a:cs typeface="Arial"/>
              </a:rPr>
              <a:t>GeV</a:t>
            </a:r>
            <a:r>
              <a:rPr lang="en-US" sz="2000" i="1" dirty="0" smtClean="0">
                <a:latin typeface="Arial"/>
                <a:cs typeface="Arial"/>
              </a:rPr>
              <a:t> energy </a:t>
            </a:r>
            <a:r>
              <a:rPr lang="en-US" sz="2000" i="1" dirty="0">
                <a:latin typeface="Arial"/>
                <a:cs typeface="Arial"/>
              </a:rPr>
              <a:t>)</a:t>
            </a:r>
            <a:endParaRPr lang="en-US" sz="2000" i="1" dirty="0" smtClean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33" y="2420888"/>
            <a:ext cx="432374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A </a:t>
            </a:r>
            <a:r>
              <a:rPr lang="en-US" sz="2000" i="1" dirty="0" err="1" smtClean="0">
                <a:solidFill>
                  <a:srgbClr val="000090"/>
                </a:solidFill>
                <a:latin typeface="Arial"/>
                <a:cs typeface="Arial"/>
              </a:rPr>
              <a:t>muon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 shield made of ~55 m</a:t>
            </a:r>
          </a:p>
          <a:p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     W(U) should stop </a:t>
            </a:r>
            <a:r>
              <a:rPr lang="en-US" sz="2000" i="1" dirty="0" err="1" smtClean="0">
                <a:solidFill>
                  <a:srgbClr val="000090"/>
                </a:solidFill>
                <a:latin typeface="Arial"/>
                <a:cs typeface="Arial"/>
              </a:rPr>
              <a:t>muons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 with</a:t>
            </a:r>
          </a:p>
          <a:p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     energies up to 400 </a:t>
            </a:r>
            <a:r>
              <a:rPr lang="en-US" sz="2000" i="1" dirty="0" err="1" smtClean="0">
                <a:solidFill>
                  <a:srgbClr val="000090"/>
                </a:solidFill>
                <a:latin typeface="Arial"/>
                <a:cs typeface="Arial"/>
              </a:rPr>
              <a:t>GeV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</a:p>
          <a:p>
            <a:pPr marL="342900" indent="-342900">
              <a:buFont typeface="Arial"/>
              <a:buChar char="•"/>
            </a:pPr>
            <a:endParaRPr lang="en-US" sz="2000" i="1" dirty="0">
              <a:solidFill>
                <a:srgbClr val="000090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Cross-checked with results from</a:t>
            </a:r>
          </a:p>
          <a:p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    CHARM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beam-dump experiment</a:t>
            </a:r>
          </a:p>
          <a:p>
            <a:endParaRPr lang="en-US" sz="2000" i="1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i="1" dirty="0" smtClean="0">
                <a:latin typeface="Arial"/>
                <a:cs typeface="Arial"/>
              </a:rPr>
              <a:t>Detailed simulations will</a:t>
            </a:r>
          </a:p>
          <a:p>
            <a:r>
              <a:rPr lang="en-US" sz="2000" i="1" dirty="0">
                <a:latin typeface="Arial"/>
                <a:cs typeface="Arial"/>
              </a:rPr>
              <a:t> </a:t>
            </a:r>
            <a:r>
              <a:rPr lang="en-US" sz="2000" i="1" dirty="0" smtClean="0">
                <a:latin typeface="Arial"/>
                <a:cs typeface="Arial"/>
              </a:rPr>
              <a:t>    define the exact length </a:t>
            </a:r>
          </a:p>
          <a:p>
            <a:r>
              <a:rPr lang="en-US" sz="2000" i="1" dirty="0">
                <a:latin typeface="Arial"/>
                <a:cs typeface="Arial"/>
              </a:rPr>
              <a:t> </a:t>
            </a:r>
            <a:r>
              <a:rPr lang="en-US" sz="2000" i="1" dirty="0" smtClean="0">
                <a:latin typeface="Arial"/>
                <a:cs typeface="Arial"/>
              </a:rPr>
              <a:t>    and radial</a:t>
            </a:r>
            <a:r>
              <a:rPr lang="en-US" sz="2000" i="1" dirty="0">
                <a:latin typeface="Arial"/>
                <a:cs typeface="Arial"/>
              </a:rPr>
              <a:t> </a:t>
            </a:r>
            <a:r>
              <a:rPr lang="en-US" sz="2000" i="1" dirty="0" smtClean="0">
                <a:latin typeface="Arial"/>
                <a:cs typeface="Arial"/>
              </a:rPr>
              <a:t>extent of the shield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FB3-280A-D442-8801-AA8F0FA99DBA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63688" y="25460"/>
            <a:ext cx="508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Arial"/>
                <a:cs typeface="Arial"/>
              </a:rPr>
              <a:t>Secondary beam-line (cont.)</a:t>
            </a:r>
            <a:endParaRPr lang="en-US" sz="2800" b="1" i="1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3648" y="5877272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660066"/>
                </a:solidFill>
                <a:latin typeface="Arial"/>
                <a:cs typeface="Arial"/>
              </a:rPr>
              <a:t>Assume that </a:t>
            </a:r>
            <a:r>
              <a:rPr lang="en-US" sz="2000" b="1" i="1" dirty="0" err="1" smtClean="0">
                <a:solidFill>
                  <a:srgbClr val="660066"/>
                </a:solidFill>
                <a:latin typeface="Arial"/>
                <a:cs typeface="Arial"/>
              </a:rPr>
              <a:t>muon</a:t>
            </a:r>
            <a:r>
              <a:rPr lang="en-US" sz="2000" b="1" i="1" dirty="0" smtClean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lang="en-US" sz="2000" b="1" i="1" dirty="0">
                <a:solidFill>
                  <a:srgbClr val="660066"/>
                </a:solidFill>
                <a:latin typeface="Arial"/>
                <a:cs typeface="Arial"/>
              </a:rPr>
              <a:t>induced </a:t>
            </a:r>
            <a:r>
              <a:rPr lang="en-US" sz="2000" b="1" i="1" dirty="0" smtClean="0">
                <a:solidFill>
                  <a:srgbClr val="660066"/>
                </a:solidFill>
                <a:latin typeface="Arial"/>
                <a:cs typeface="Arial"/>
              </a:rPr>
              <a:t>backgrounds will be</a:t>
            </a:r>
          </a:p>
          <a:p>
            <a:pPr algn="ctr"/>
            <a:r>
              <a:rPr lang="en-US" sz="2000" b="1" i="1" dirty="0" smtClean="0">
                <a:solidFill>
                  <a:srgbClr val="660066"/>
                </a:solidFill>
                <a:latin typeface="Arial"/>
                <a:cs typeface="Arial"/>
              </a:rPr>
              <a:t> reduced to negligible level with such a shield </a:t>
            </a:r>
          </a:p>
        </p:txBody>
      </p:sp>
    </p:spTree>
    <p:extLst>
      <p:ext uri="{BB962C8B-B14F-4D97-AF65-F5344CB8AC3E}">
        <p14:creationId xmlns:p14="http://schemas.microsoft.com/office/powerpoint/2010/main" val="3205264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5460"/>
            <a:ext cx="6098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Arial"/>
                <a:cs typeface="Arial"/>
              </a:rPr>
              <a:t>Experimental requirements (cont.)</a:t>
            </a:r>
            <a:endParaRPr lang="en-US" sz="2800" b="1" i="1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548680"/>
            <a:ext cx="70847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i="1" dirty="0" smtClean="0">
                <a:latin typeface="Arial"/>
                <a:cs typeface="Arial"/>
              </a:rPr>
              <a:t>Minimize background from interactions of active neutrinos</a:t>
            </a:r>
          </a:p>
          <a:p>
            <a:r>
              <a:rPr lang="en-US" sz="2000" i="1" dirty="0">
                <a:latin typeface="Arial"/>
                <a:cs typeface="Arial"/>
              </a:rPr>
              <a:t> </a:t>
            </a:r>
            <a:r>
              <a:rPr lang="en-US" sz="2000" i="1" dirty="0" smtClean="0">
                <a:latin typeface="Arial"/>
                <a:cs typeface="Arial"/>
              </a:rPr>
              <a:t>    in the detector decay volume</a:t>
            </a:r>
          </a:p>
        </p:txBody>
      </p:sp>
      <p:sp>
        <p:nvSpPr>
          <p:cNvPr id="4" name="Bent-Up Arrow 3"/>
          <p:cNvSpPr/>
          <p:nvPr/>
        </p:nvSpPr>
        <p:spPr>
          <a:xfrm rot="5400000">
            <a:off x="910197" y="1068045"/>
            <a:ext cx="280282" cy="731521"/>
          </a:xfrm>
          <a:prstGeom prst="bentUpArrow">
            <a:avLst>
              <a:gd name="adj1" fmla="val 23545"/>
              <a:gd name="adj2" fmla="val 17560"/>
              <a:gd name="adj3" fmla="val 25000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FB3-280A-D442-8801-AA8F0FA99DBA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1520" y="5745450"/>
            <a:ext cx="821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660066"/>
                </a:solidFill>
                <a:latin typeface="Arial"/>
                <a:cs typeface="Arial"/>
              </a:rPr>
              <a:t>2×10</a:t>
            </a:r>
            <a:r>
              <a:rPr lang="en-US" sz="2000" b="1" i="1" baseline="30000" dirty="0">
                <a:solidFill>
                  <a:srgbClr val="660066"/>
                </a:solidFill>
                <a:latin typeface="Arial"/>
                <a:cs typeface="Arial"/>
              </a:rPr>
              <a:t>4</a:t>
            </a:r>
            <a:r>
              <a:rPr lang="en-US" sz="2000" b="1" i="1" dirty="0" smtClean="0">
                <a:solidFill>
                  <a:srgbClr val="660066"/>
                </a:solidFill>
                <a:latin typeface="Arial"/>
                <a:cs typeface="Arial"/>
              </a:rPr>
              <a:t> neutrino interactions per 2×10</a:t>
            </a:r>
            <a:r>
              <a:rPr lang="en-US" sz="2000" b="1" i="1" baseline="30000" dirty="0" smtClean="0">
                <a:solidFill>
                  <a:srgbClr val="660066"/>
                </a:solidFill>
                <a:latin typeface="Arial"/>
                <a:cs typeface="Arial"/>
              </a:rPr>
              <a:t>20 </a:t>
            </a:r>
            <a:r>
              <a:rPr lang="en-US" sz="2000" b="1" i="1" dirty="0" smtClean="0">
                <a:solidFill>
                  <a:srgbClr val="660066"/>
                </a:solidFill>
                <a:latin typeface="Arial"/>
                <a:cs typeface="Arial"/>
              </a:rPr>
              <a:t>pot  in the decay volume at atmospheric pressure </a:t>
            </a:r>
            <a:r>
              <a:rPr lang="en-US" sz="2000" b="1" i="1" dirty="0" smtClean="0">
                <a:solidFill>
                  <a:srgbClr val="660066"/>
                </a:solidFill>
                <a:latin typeface="Arial"/>
                <a:cs typeface="Arial"/>
                <a:sym typeface="Wingdings"/>
              </a:rPr>
              <a:t> becomes negligible at 0.01 mbar</a:t>
            </a:r>
            <a:endParaRPr lang="en-US" sz="2000" b="1" i="1" dirty="0">
              <a:solidFill>
                <a:srgbClr val="660066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1340768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Requires evacuation of the detector volume </a:t>
            </a:r>
            <a:endParaRPr lang="en-US" sz="2000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080" y="2492896"/>
            <a:ext cx="5020088" cy="31561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07693" y="1990581"/>
            <a:ext cx="3716435" cy="646331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latin typeface="Arial"/>
                <a:cs typeface="Arial"/>
              </a:rPr>
              <a:t>Momentum spectrum of the</a:t>
            </a:r>
          </a:p>
          <a:p>
            <a:r>
              <a:rPr lang="en-US" i="1" dirty="0">
                <a:latin typeface="Arial"/>
                <a:cs typeface="Arial"/>
              </a:rPr>
              <a:t>n</a:t>
            </a:r>
            <a:r>
              <a:rPr lang="en-US" i="1" dirty="0" smtClean="0">
                <a:latin typeface="Arial"/>
                <a:cs typeface="Arial"/>
              </a:rPr>
              <a:t>eutrino flux after the </a:t>
            </a:r>
            <a:r>
              <a:rPr lang="en-US" i="1" dirty="0" err="1" smtClean="0">
                <a:latin typeface="Arial"/>
                <a:cs typeface="Arial"/>
              </a:rPr>
              <a:t>muon</a:t>
            </a:r>
            <a:r>
              <a:rPr lang="en-US" i="1" dirty="0" smtClean="0">
                <a:latin typeface="Arial"/>
                <a:cs typeface="Arial"/>
              </a:rPr>
              <a:t> shield</a:t>
            </a:r>
            <a:endParaRPr lang="en-US" i="1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3884" y="3789040"/>
            <a:ext cx="21602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59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916832"/>
            <a:ext cx="8913376" cy="4752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1313" y="-99392"/>
            <a:ext cx="3204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Arial"/>
                <a:cs typeface="Arial"/>
              </a:rPr>
              <a:t>Detector concept</a:t>
            </a:r>
            <a:endParaRPr lang="en-US" sz="2800" b="1" i="1" dirty="0"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2420888"/>
            <a:ext cx="3528392" cy="1008112"/>
          </a:xfrm>
          <a:prstGeom prst="line">
            <a:avLst/>
          </a:prstGeom>
          <a:ln>
            <a:solidFill>
              <a:srgbClr val="4F81BD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0591" y="3501008"/>
            <a:ext cx="3960440" cy="767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95936" y="3501008"/>
            <a:ext cx="4805817" cy="2169532"/>
          </a:xfrm>
          <a:prstGeom prst="line">
            <a:avLst/>
          </a:prstGeom>
          <a:ln>
            <a:solidFill>
              <a:srgbClr val="CC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98019" y="2195572"/>
            <a:ext cx="637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HNL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3429000"/>
            <a:ext cx="395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>
                <a:latin typeface="Symbol" charset="2"/>
                <a:cs typeface="Symbol" charset="2"/>
              </a:rPr>
              <a:t>+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48464" y="5507940"/>
            <a:ext cx="394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13" name="7-Point Star 12"/>
          <p:cNvSpPr/>
          <p:nvPr/>
        </p:nvSpPr>
        <p:spPr>
          <a:xfrm>
            <a:off x="3923928" y="3387988"/>
            <a:ext cx="144016" cy="185028"/>
          </a:xfrm>
          <a:prstGeom prst="star7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496" y="5108991"/>
            <a:ext cx="59614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 dirty="0" smtClean="0">
                <a:latin typeface="Arial"/>
                <a:cs typeface="Arial"/>
              </a:rPr>
              <a:t>Long vacuum vessel, 5 m diameter, 50 m length</a:t>
            </a:r>
          </a:p>
          <a:p>
            <a:pPr marL="285750" indent="-285750">
              <a:buFont typeface="Arial"/>
              <a:buChar char="•"/>
            </a:pPr>
            <a:endParaRPr lang="en-US" i="1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i="1" dirty="0" smtClean="0">
                <a:latin typeface="Arial"/>
                <a:cs typeface="Arial"/>
              </a:rPr>
              <a:t>10 m long magnetic spectrometer with 0.5 Tm</a:t>
            </a:r>
          </a:p>
          <a:p>
            <a:r>
              <a:rPr lang="en-US" i="1" dirty="0">
                <a:latin typeface="Arial"/>
                <a:cs typeface="Arial"/>
              </a:rPr>
              <a:t> </a:t>
            </a:r>
            <a:r>
              <a:rPr lang="en-US" i="1" dirty="0" smtClean="0">
                <a:latin typeface="Arial"/>
                <a:cs typeface="Arial"/>
              </a:rPr>
              <a:t>     dipole magnet and 4 low material tracking chambers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FB3-280A-D442-8801-AA8F0FA99DBA}" type="slidenum">
              <a:rPr lang="en-US" smtClean="0"/>
              <a:t>9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1" y="613137"/>
            <a:ext cx="91430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i="1" dirty="0">
                <a:latin typeface="Arial"/>
                <a:cs typeface="Arial"/>
              </a:rPr>
              <a:t>Reconstruction of the HNL decays in </a:t>
            </a:r>
            <a:r>
              <a:rPr lang="en-US" sz="2000" i="1" dirty="0" smtClean="0">
                <a:latin typeface="Arial"/>
                <a:cs typeface="Arial"/>
              </a:rPr>
              <a:t>the </a:t>
            </a:r>
            <a:r>
              <a:rPr lang="en-US" sz="2000" i="1" dirty="0">
                <a:latin typeface="Arial"/>
                <a:cs typeface="Arial"/>
              </a:rPr>
              <a:t>final </a:t>
            </a:r>
            <a:r>
              <a:rPr lang="en-US" sz="2000" i="1" dirty="0" smtClean="0">
                <a:latin typeface="Arial"/>
                <a:cs typeface="Arial"/>
              </a:rPr>
              <a:t>states: </a:t>
            </a:r>
            <a:r>
              <a:rPr lang="en-US" sz="2000" i="1" dirty="0" smtClean="0">
                <a:latin typeface="Symbol" charset="2"/>
                <a:cs typeface="Symbol" charset="2"/>
              </a:rPr>
              <a:t>m</a:t>
            </a:r>
            <a:r>
              <a:rPr lang="en-US" sz="2000" i="1" baseline="30000" dirty="0">
                <a:latin typeface="Symbol" charset="2"/>
                <a:cs typeface="Symbol" charset="2"/>
              </a:rPr>
              <a:t>-</a:t>
            </a:r>
            <a:r>
              <a:rPr lang="en-US" sz="2000" i="1" dirty="0">
                <a:latin typeface="Symbol" charset="2"/>
                <a:cs typeface="Symbol" charset="2"/>
              </a:rPr>
              <a:t>p</a:t>
            </a:r>
            <a:r>
              <a:rPr lang="en-US" sz="2000" i="1" baseline="30000" dirty="0">
                <a:latin typeface="Symbol" charset="2"/>
                <a:cs typeface="Symbol" charset="2"/>
              </a:rPr>
              <a:t>+</a:t>
            </a:r>
            <a:r>
              <a:rPr lang="en-US" sz="2000" i="1" dirty="0">
                <a:latin typeface="Symbol" charset="2"/>
                <a:cs typeface="Symbol" charset="2"/>
              </a:rPr>
              <a:t>, m-r</a:t>
            </a:r>
            <a:r>
              <a:rPr lang="en-US" sz="2000" i="1" baseline="30000" dirty="0" smtClean="0">
                <a:latin typeface="Symbol" charset="2"/>
                <a:cs typeface="Symbol" charset="2"/>
              </a:rPr>
              <a:t>+</a:t>
            </a:r>
            <a:r>
              <a:rPr lang="en-US" sz="2000" i="1" dirty="0">
                <a:latin typeface="Symbol" charset="2"/>
                <a:cs typeface="Symbol" charset="2"/>
              </a:rPr>
              <a:t> </a:t>
            </a:r>
            <a:r>
              <a:rPr lang="en-US" sz="2000" i="1" dirty="0" smtClean="0">
                <a:latin typeface="Arial"/>
                <a:cs typeface="Arial"/>
              </a:rPr>
              <a:t>&amp;</a:t>
            </a:r>
            <a:r>
              <a:rPr lang="en-US" sz="2000" i="1" dirty="0" smtClean="0">
                <a:latin typeface="Symbol" charset="2"/>
                <a:cs typeface="Symbol" charset="2"/>
              </a:rPr>
              <a:t>  </a:t>
            </a:r>
            <a:r>
              <a:rPr lang="en-US" sz="2000" i="1" dirty="0" smtClean="0">
                <a:latin typeface="Arial"/>
                <a:cs typeface="Arial"/>
              </a:rPr>
              <a:t>e</a:t>
            </a:r>
            <a:r>
              <a:rPr lang="en-US" sz="2000" i="1" baseline="30000" dirty="0">
                <a:latin typeface="Symbol" charset="2"/>
                <a:cs typeface="Symbol" charset="2"/>
              </a:rPr>
              <a:t>- </a:t>
            </a:r>
            <a:r>
              <a:rPr lang="en-US" sz="2000" i="1" dirty="0">
                <a:latin typeface="Symbol" charset="2"/>
                <a:cs typeface="Symbol" charset="2"/>
              </a:rPr>
              <a:t>r</a:t>
            </a:r>
            <a:r>
              <a:rPr lang="en-US" sz="2000" i="1" baseline="30000" dirty="0">
                <a:latin typeface="Symbol" charset="2"/>
                <a:cs typeface="Symbol" charset="2"/>
              </a:rPr>
              <a:t>+</a:t>
            </a:r>
            <a:r>
              <a:rPr lang="en-US" sz="2000" i="1" dirty="0">
                <a:latin typeface="Symbol" charset="2"/>
                <a:cs typeface="Symbol" charset="2"/>
              </a:rPr>
              <a:t> </a:t>
            </a:r>
          </a:p>
          <a:p>
            <a:r>
              <a:rPr lang="en-US" sz="2000" b="1" i="1" dirty="0" smtClean="0">
                <a:solidFill>
                  <a:srgbClr val="000090"/>
                </a:solidFill>
                <a:latin typeface="Arial"/>
                <a:cs typeface="Arial"/>
              </a:rPr>
              <a:t>   </a:t>
            </a:r>
          </a:p>
          <a:p>
            <a:r>
              <a:rPr lang="en-US" sz="2000" b="1" i="1" dirty="0" smtClean="0">
                <a:solidFill>
                  <a:srgbClr val="000090"/>
                </a:solidFill>
                <a:latin typeface="Arial"/>
                <a:cs typeface="Arial"/>
              </a:rPr>
              <a:t>                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Requires long decay volume, 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magnetic spectrometer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, </a:t>
            </a:r>
            <a:r>
              <a:rPr lang="en-US" sz="2000" i="1" dirty="0" err="1" smtClean="0">
                <a:solidFill>
                  <a:srgbClr val="000090"/>
                </a:solidFill>
                <a:latin typeface="Arial"/>
                <a:cs typeface="Arial"/>
              </a:rPr>
              <a:t>muon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 detector</a:t>
            </a:r>
          </a:p>
          <a:p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                 and electromagnetic calorimeter, preferably in surface building</a:t>
            </a:r>
            <a:endParaRPr lang="en-US" sz="2000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20" name="Bent-Up Arrow 19"/>
          <p:cNvSpPr/>
          <p:nvPr/>
        </p:nvSpPr>
        <p:spPr>
          <a:xfrm rot="5400000">
            <a:off x="609714" y="971133"/>
            <a:ext cx="280282" cy="731521"/>
          </a:xfrm>
          <a:prstGeom prst="bentUpArrow">
            <a:avLst>
              <a:gd name="adj1" fmla="val 23545"/>
              <a:gd name="adj2" fmla="val 17560"/>
              <a:gd name="adj3" fmla="val 25000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60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3287</TotalTime>
  <Words>1945</Words>
  <Application>Microsoft Macintosh PowerPoint</Application>
  <PresentationFormat>On-screen Show (4:3)</PresentationFormat>
  <Paragraphs>314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Andrei Golutvin</dc:creator>
  <cp:lastModifiedBy>Andrei Golutvin</cp:lastModifiedBy>
  <cp:revision>155</cp:revision>
  <dcterms:created xsi:type="dcterms:W3CDTF">2013-10-08T11:39:24Z</dcterms:created>
  <dcterms:modified xsi:type="dcterms:W3CDTF">2013-10-21T19:19:31Z</dcterms:modified>
</cp:coreProperties>
</file>