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15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C25AF-872E-9E45-A6C7-D494D65DFACC}" type="datetimeFigureOut">
              <a:rPr lang="en-US" smtClean="0"/>
              <a:t>1/31/14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73403-D4CF-B548-8E6A-DDF66E7BC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528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C25AF-872E-9E45-A6C7-D494D65DFACC}" type="datetimeFigureOut">
              <a:rPr lang="en-US" smtClean="0"/>
              <a:t>1/31/14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73403-D4CF-B548-8E6A-DDF66E7BC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617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C25AF-872E-9E45-A6C7-D494D65DFACC}" type="datetimeFigureOut">
              <a:rPr lang="en-US" smtClean="0"/>
              <a:t>1/31/14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73403-D4CF-B548-8E6A-DDF66E7BC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052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C25AF-872E-9E45-A6C7-D494D65DFACC}" type="datetimeFigureOut">
              <a:rPr lang="en-US" smtClean="0"/>
              <a:t>1/31/14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73403-D4CF-B548-8E6A-DDF66E7BC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339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C25AF-872E-9E45-A6C7-D494D65DFACC}" type="datetimeFigureOut">
              <a:rPr lang="en-US" smtClean="0"/>
              <a:t>1/31/14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73403-D4CF-B548-8E6A-DDF66E7BC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39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C25AF-872E-9E45-A6C7-D494D65DFACC}" type="datetimeFigureOut">
              <a:rPr lang="en-US" smtClean="0"/>
              <a:t>1/31/14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73403-D4CF-B548-8E6A-DDF66E7BC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254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C25AF-872E-9E45-A6C7-D494D65DFACC}" type="datetimeFigureOut">
              <a:rPr lang="en-US" smtClean="0"/>
              <a:t>1/31/14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73403-D4CF-B548-8E6A-DDF66E7BC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327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C25AF-872E-9E45-A6C7-D494D65DFACC}" type="datetimeFigureOut">
              <a:rPr lang="en-US" smtClean="0"/>
              <a:t>1/31/14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73403-D4CF-B548-8E6A-DDF66E7BC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515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C25AF-872E-9E45-A6C7-D494D65DFACC}" type="datetimeFigureOut">
              <a:rPr lang="en-US" smtClean="0"/>
              <a:t>1/31/14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73403-D4CF-B548-8E6A-DDF66E7BC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115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C25AF-872E-9E45-A6C7-D494D65DFACC}" type="datetimeFigureOut">
              <a:rPr lang="en-US" smtClean="0"/>
              <a:t>1/31/14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73403-D4CF-B548-8E6A-DDF66E7BC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116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C25AF-872E-9E45-A6C7-D494D65DFACC}" type="datetimeFigureOut">
              <a:rPr lang="en-US" smtClean="0"/>
              <a:t>1/31/14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73403-D4CF-B548-8E6A-DDF66E7BC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695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FC25AF-872E-9E45-A6C7-D494D65DFACC}" type="datetimeFigureOut">
              <a:rPr lang="en-US" smtClean="0"/>
              <a:t>1/31/14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73403-D4CF-B548-8E6A-DDF66E7BC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172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700" y="0"/>
            <a:ext cx="809468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6363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162370" y="697228"/>
            <a:ext cx="8872573" cy="6129452"/>
          </a:xfrm>
          <a:prstGeom prst="rect">
            <a:avLst/>
          </a:prstGeom>
          <a:noFill/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GB" sz="1400" dirty="0" smtClean="0"/>
              <a:t>Experimental sensitivity based on 2x10</a:t>
            </a:r>
            <a:r>
              <a:rPr lang="en-GB" sz="1400" baseline="30000" dirty="0" smtClean="0"/>
              <a:t>20</a:t>
            </a:r>
            <a:r>
              <a:rPr lang="en-GB" sz="1400" dirty="0" smtClean="0"/>
              <a:t> protons on target, that is 5 years of equivalent CNGS operation</a:t>
            </a:r>
          </a:p>
          <a:p>
            <a:pPr marL="0" indent="0">
              <a:buFont typeface="Arial"/>
              <a:buNone/>
            </a:pPr>
            <a:endParaRPr lang="en-GB" sz="800" u="sng" dirty="0" smtClean="0"/>
          </a:p>
          <a:p>
            <a:pPr marL="0" indent="0">
              <a:buFont typeface="Arial"/>
              <a:buNone/>
            </a:pPr>
            <a:r>
              <a:rPr lang="en-GB" sz="1400" u="sng" dirty="0" smtClean="0">
                <a:sym typeface="Wingdings" panose="05000000000000000000" pitchFamily="2" charset="2"/>
              </a:rPr>
              <a:t> </a:t>
            </a:r>
            <a:r>
              <a:rPr lang="en-GB" sz="1400" u="sng" dirty="0" smtClean="0"/>
              <a:t>Basic experimental requirements</a:t>
            </a:r>
          </a:p>
          <a:p>
            <a:pPr>
              <a:spcBef>
                <a:spcPts val="600"/>
              </a:spcBef>
              <a:buSzPct val="100000"/>
              <a:buFont typeface="+mj-lt"/>
              <a:buAutoNum type="arabicPeriod"/>
            </a:pPr>
            <a:r>
              <a:rPr lang="en-GB" sz="1400" dirty="0" smtClean="0"/>
              <a:t>Maximum production of D mesons at an energy of ~400 </a:t>
            </a:r>
            <a:r>
              <a:rPr lang="en-GB" sz="1400" dirty="0" err="1" smtClean="0"/>
              <a:t>GeV</a:t>
            </a:r>
            <a:endParaRPr lang="en-GB" sz="1400" dirty="0" smtClean="0"/>
          </a:p>
          <a:p>
            <a:pPr lvl="1">
              <a:spcBef>
                <a:spcPts val="200"/>
              </a:spcBef>
            </a:pPr>
            <a:r>
              <a:rPr lang="en-GB" sz="1100" dirty="0" smtClean="0"/>
              <a:t>Energy is driven by optimization between D cross-section, acceptance from boost, and amount of shield to range out </a:t>
            </a:r>
            <a:r>
              <a:rPr lang="en-GB" sz="1100" dirty="0" err="1" smtClean="0"/>
              <a:t>muon</a:t>
            </a:r>
            <a:r>
              <a:rPr lang="en-GB" sz="1100" dirty="0" smtClean="0"/>
              <a:t> flux.</a:t>
            </a:r>
          </a:p>
          <a:p>
            <a:pPr>
              <a:spcBef>
                <a:spcPts val="600"/>
              </a:spcBef>
              <a:buSzPct val="100000"/>
              <a:buFont typeface="+mj-lt"/>
              <a:buAutoNum type="arabicPeriod"/>
            </a:pPr>
            <a:r>
              <a:rPr lang="en-GB" sz="1400" dirty="0" smtClean="0"/>
              <a:t>6s/7.2s SPS cycles with preference for longest possible extraction spill to reduce detector occupancy </a:t>
            </a:r>
          </a:p>
          <a:p>
            <a:pPr lvl="1">
              <a:spcBef>
                <a:spcPts val="200"/>
              </a:spcBef>
            </a:pPr>
            <a:r>
              <a:rPr lang="en-GB" sz="1100" dirty="0" smtClean="0"/>
              <a:t>Easing requirements on detector and reconstruction</a:t>
            </a:r>
          </a:p>
          <a:p>
            <a:pPr>
              <a:spcBef>
                <a:spcPts val="600"/>
              </a:spcBef>
              <a:buSzPct val="100000"/>
              <a:buFont typeface="+mj-lt"/>
              <a:buAutoNum type="arabicPeriod"/>
            </a:pPr>
            <a:r>
              <a:rPr lang="en-GB" sz="1400" dirty="0" smtClean="0"/>
              <a:t>Minimal beam induced background in terms of neutrinos and </a:t>
            </a:r>
            <a:r>
              <a:rPr lang="en-GB" sz="1400" dirty="0" err="1" smtClean="0"/>
              <a:t>muons</a:t>
            </a:r>
            <a:endParaRPr lang="en-GB" sz="1400" dirty="0" smtClean="0"/>
          </a:p>
          <a:p>
            <a:pPr lvl="1">
              <a:spcBef>
                <a:spcPts val="200"/>
              </a:spcBef>
            </a:pPr>
            <a:r>
              <a:rPr lang="en-GB" sz="1100" dirty="0" smtClean="0"/>
              <a:t>Use of a heavy target material (tungsten) to stop </a:t>
            </a:r>
            <a:r>
              <a:rPr lang="en-GB" sz="1100" dirty="0" err="1" smtClean="0"/>
              <a:t>pions</a:t>
            </a:r>
            <a:r>
              <a:rPr lang="en-GB" sz="1100" dirty="0" smtClean="0"/>
              <a:t> and </a:t>
            </a:r>
            <a:r>
              <a:rPr lang="en-GB" sz="1100" dirty="0" err="1" smtClean="0"/>
              <a:t>kaons</a:t>
            </a:r>
            <a:endParaRPr lang="en-GB" sz="1100" dirty="0" smtClean="0"/>
          </a:p>
          <a:p>
            <a:pPr>
              <a:spcBef>
                <a:spcPts val="600"/>
              </a:spcBef>
              <a:buSzPct val="100000"/>
              <a:buFont typeface="+mj-lt"/>
              <a:buAutoNum type="arabicPeriod"/>
            </a:pPr>
            <a:r>
              <a:rPr lang="en-GB" sz="1400" dirty="0" smtClean="0"/>
              <a:t>HNL production angles relaxes significantly the beam parameters (collimation and alignment)</a:t>
            </a:r>
          </a:p>
          <a:p>
            <a:pPr lvl="1">
              <a:spcBef>
                <a:spcPts val="200"/>
              </a:spcBef>
            </a:pPr>
            <a:r>
              <a:rPr lang="en-GB" sz="1100" dirty="0" smtClean="0"/>
              <a:t>Beam delivery line consisting mainly of drift space and dilution to ease tungsten target design</a:t>
            </a:r>
          </a:p>
          <a:p>
            <a:pPr marL="411163" lvl="1" indent="0">
              <a:buFont typeface="Arial"/>
              <a:buNone/>
            </a:pPr>
            <a:endParaRPr lang="en-GB" sz="800" dirty="0" smtClean="0"/>
          </a:p>
          <a:p>
            <a:pPr marL="0" indent="0">
              <a:buFont typeface="Arial"/>
              <a:buNone/>
            </a:pPr>
            <a:r>
              <a:rPr lang="en-GB" sz="1400" dirty="0" smtClean="0"/>
              <a:t>Based on these requirements, the proponents have investigated a realistic NA option in close contact with beam, target, radiology, and infrastructure experts</a:t>
            </a:r>
          </a:p>
          <a:p>
            <a:pPr lvl="1"/>
            <a:r>
              <a:rPr lang="en-GB" sz="1400" dirty="0" smtClean="0"/>
              <a:t>SPS extraction in SPS-LSS2</a:t>
            </a:r>
          </a:p>
          <a:p>
            <a:pPr lvl="2"/>
            <a:r>
              <a:rPr lang="en-GB" sz="1100" dirty="0" smtClean="0"/>
              <a:t>Key study concerns optimal extraction type</a:t>
            </a:r>
          </a:p>
          <a:p>
            <a:pPr lvl="1"/>
            <a:r>
              <a:rPr lang="en-GB" sz="1400" dirty="0" smtClean="0"/>
              <a:t>Beam splitting/switch at the top of SPS-NA transfer line (TT20)</a:t>
            </a:r>
          </a:p>
          <a:p>
            <a:pPr lvl="2"/>
            <a:r>
              <a:rPr lang="en-GB" sz="1100" dirty="0" smtClean="0"/>
              <a:t>Key study concerns the possibility of a combined splitter for COMPASS and the EOI-010 experiment transfer line</a:t>
            </a:r>
          </a:p>
          <a:p>
            <a:pPr lvl="1"/>
            <a:r>
              <a:rPr lang="en-GB" sz="1400" dirty="0" smtClean="0"/>
              <a:t>A compact target bunker </a:t>
            </a:r>
          </a:p>
          <a:p>
            <a:pPr lvl="2"/>
            <a:r>
              <a:rPr lang="en-GB" sz="1100" dirty="0" smtClean="0"/>
              <a:t>Limited volume by the use of the hadron stopper closing the entrance to the </a:t>
            </a:r>
            <a:r>
              <a:rPr lang="en-GB" sz="1100" dirty="0" err="1" smtClean="0"/>
              <a:t>muon</a:t>
            </a:r>
            <a:r>
              <a:rPr lang="en-GB" sz="1100" dirty="0" smtClean="0"/>
              <a:t> shield tunnel</a:t>
            </a:r>
          </a:p>
          <a:p>
            <a:pPr lvl="1"/>
            <a:r>
              <a:rPr lang="en-GB" sz="1400" dirty="0" smtClean="0"/>
              <a:t>Wide tungsten target head</a:t>
            </a:r>
          </a:p>
          <a:p>
            <a:pPr lvl="2"/>
            <a:r>
              <a:rPr lang="en-GB" sz="1100" dirty="0" smtClean="0"/>
              <a:t>Key study concerns the solid tungsten target design with heat extraction and mechanical stress </a:t>
            </a:r>
          </a:p>
          <a:p>
            <a:pPr lvl="1"/>
            <a:r>
              <a:rPr lang="en-GB" sz="1400" dirty="0" smtClean="0"/>
              <a:t>60 m tunnel housing optimised combination of passive/active </a:t>
            </a:r>
            <a:r>
              <a:rPr lang="en-GB" sz="1400" dirty="0" err="1" smtClean="0"/>
              <a:t>muon</a:t>
            </a:r>
            <a:r>
              <a:rPr lang="en-GB" sz="1400" dirty="0" smtClean="0"/>
              <a:t> shield</a:t>
            </a:r>
          </a:p>
          <a:p>
            <a:pPr lvl="1"/>
            <a:endParaRPr lang="en-GB" sz="800" dirty="0" smtClean="0"/>
          </a:p>
          <a:p>
            <a:r>
              <a:rPr lang="en-GB" sz="1400" dirty="0" smtClean="0"/>
              <a:t>A significant fraction of studies performed for neutrino facilities are directly beneficial to the current proposal (extraction, TT20 reuse, transfer line, target station, civil engineering and radiological aspects) </a:t>
            </a:r>
          </a:p>
          <a:p>
            <a:pPr lvl="1"/>
            <a:endParaRPr lang="en-GB" sz="1200" dirty="0" smtClean="0"/>
          </a:p>
          <a:p>
            <a:pPr lvl="1"/>
            <a:endParaRPr lang="en-GB" sz="1200" dirty="0" smtClean="0"/>
          </a:p>
          <a:p>
            <a:pPr lvl="1"/>
            <a:endParaRPr lang="en-GB" sz="1400" dirty="0" smtClean="0"/>
          </a:p>
          <a:p>
            <a:pPr lvl="1"/>
            <a:endParaRPr lang="en-GB" sz="1400" dirty="0" smtClean="0"/>
          </a:p>
          <a:p>
            <a:pPr lvl="1"/>
            <a:endParaRPr lang="en-GB" sz="1400" dirty="0" smtClean="0"/>
          </a:p>
          <a:p>
            <a:pPr lvl="1"/>
            <a:endParaRPr lang="en-GB" sz="1400" dirty="0" smtClean="0"/>
          </a:p>
          <a:p>
            <a:pPr lvl="1"/>
            <a:endParaRPr lang="en-GB" sz="1400" dirty="0" smtClean="0"/>
          </a:p>
          <a:p>
            <a:pPr lvl="1"/>
            <a:endParaRPr lang="en-GB" sz="1400" dirty="0" smtClean="0"/>
          </a:p>
          <a:p>
            <a:pPr lvl="1"/>
            <a:endParaRPr lang="en-GB" sz="1400" dirty="0" smtClean="0"/>
          </a:p>
          <a:p>
            <a:pPr lvl="1"/>
            <a:endParaRPr lang="en-GB" sz="1400" dirty="0" smtClean="0"/>
          </a:p>
          <a:p>
            <a:pPr lvl="1"/>
            <a:endParaRPr lang="en-GB" sz="1400" dirty="0" smtClean="0"/>
          </a:p>
          <a:p>
            <a:pPr lvl="1"/>
            <a:endParaRPr lang="en-GB" sz="1400" dirty="0" smtClean="0"/>
          </a:p>
          <a:p>
            <a:pPr lvl="1"/>
            <a:endParaRPr lang="en-GB" sz="1400" dirty="0" smtClean="0"/>
          </a:p>
          <a:p>
            <a:pPr lvl="1"/>
            <a:endParaRPr lang="en-GB" sz="1400" dirty="0" smtClean="0"/>
          </a:p>
          <a:p>
            <a:pPr lvl="1"/>
            <a:endParaRPr lang="en-GB" sz="1400" dirty="0" smtClean="0"/>
          </a:p>
          <a:p>
            <a:pPr lvl="1"/>
            <a:endParaRPr lang="en-GB" sz="1400" dirty="0" smtClean="0"/>
          </a:p>
          <a:p>
            <a:pPr lvl="1"/>
            <a:r>
              <a:rPr lang="en-GB" sz="1400" dirty="0" smtClean="0"/>
              <a:t>Time scale assumes start of operation as soon as SPS is delivering beam in LS2.</a:t>
            </a:r>
            <a:endParaRPr lang="en-GB" sz="14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86479" y="-23301"/>
            <a:ext cx="7301565" cy="652475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smtClean="0"/>
              <a:t>Primary Beam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034896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8DC2BFB3-280A-D442-8801-AA8F0FA99DBA}" type="slidenum">
              <a:rPr lang="en-US" smtClean="0"/>
              <a:t>3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2132856"/>
            <a:ext cx="8913376" cy="475252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051720" y="13008"/>
            <a:ext cx="39311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i="1" dirty="0" smtClean="0">
                <a:latin typeface="Arial"/>
                <a:cs typeface="Arial"/>
              </a:rPr>
              <a:t>Detector concept</a:t>
            </a:r>
          </a:p>
          <a:p>
            <a:pPr algn="ctr"/>
            <a:r>
              <a:rPr lang="en-US" sz="2000" i="1" dirty="0" smtClean="0">
                <a:latin typeface="Arial"/>
                <a:cs typeface="Arial"/>
              </a:rPr>
              <a:t>(based on existing technologies)</a:t>
            </a:r>
            <a:endParaRPr lang="en-US" sz="2000" i="1" dirty="0">
              <a:latin typeface="Arial"/>
              <a:cs typeface="Arial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23528" y="2564904"/>
            <a:ext cx="3528392" cy="1008112"/>
          </a:xfrm>
          <a:prstGeom prst="line">
            <a:avLst/>
          </a:prstGeom>
          <a:ln>
            <a:solidFill>
              <a:srgbClr val="4F81BD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030591" y="3669776"/>
            <a:ext cx="3960440" cy="7673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995936" y="3635732"/>
            <a:ext cx="4805817" cy="2169532"/>
          </a:xfrm>
          <a:prstGeom prst="line">
            <a:avLst/>
          </a:prstGeom>
          <a:ln>
            <a:solidFill>
              <a:srgbClr val="CCFFC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699792" y="2987660"/>
            <a:ext cx="637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HNL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36096" y="3563724"/>
            <a:ext cx="395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ymbol" charset="2"/>
                <a:cs typeface="Symbol" charset="2"/>
              </a:rPr>
              <a:t>p</a:t>
            </a:r>
            <a:r>
              <a:rPr lang="en-US" baseline="30000" dirty="0" smtClean="0">
                <a:latin typeface="Symbol" charset="2"/>
                <a:cs typeface="Symbol" charset="2"/>
              </a:rPr>
              <a:t>+</a:t>
            </a:r>
            <a:endParaRPr lang="en-US" dirty="0">
              <a:latin typeface="Symbol" charset="2"/>
              <a:cs typeface="Symbol" charset="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748464" y="5651956"/>
            <a:ext cx="394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ymbol" charset="2"/>
                <a:cs typeface="Symbol" charset="2"/>
              </a:rPr>
              <a:t>m</a:t>
            </a:r>
            <a:r>
              <a:rPr lang="en-US" baseline="30000" dirty="0" smtClean="0">
                <a:latin typeface="Symbol" charset="2"/>
                <a:cs typeface="Symbol" charset="2"/>
              </a:rPr>
              <a:t>-</a:t>
            </a:r>
            <a:endParaRPr lang="en-US" dirty="0">
              <a:latin typeface="Symbol" charset="2"/>
              <a:cs typeface="Symbol" charset="2"/>
            </a:endParaRPr>
          </a:p>
        </p:txBody>
      </p:sp>
      <p:sp>
        <p:nvSpPr>
          <p:cNvPr id="11" name="7-Point Star 10"/>
          <p:cNvSpPr/>
          <p:nvPr/>
        </p:nvSpPr>
        <p:spPr>
          <a:xfrm>
            <a:off x="3923928" y="3532004"/>
            <a:ext cx="144016" cy="185028"/>
          </a:xfrm>
          <a:prstGeom prst="star7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5496" y="5013176"/>
            <a:ext cx="5378395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i="1" dirty="0" smtClean="0">
                <a:latin typeface="Arial"/>
                <a:cs typeface="Arial"/>
              </a:rPr>
              <a:t>Long vacuum vessel, 5 m diameter, 50 m length</a:t>
            </a:r>
          </a:p>
          <a:p>
            <a:pPr marL="285750" indent="-285750">
              <a:buFont typeface="Arial"/>
              <a:buChar char="•"/>
            </a:pPr>
            <a:endParaRPr lang="en-US" i="1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US" i="1" dirty="0" smtClean="0">
                <a:latin typeface="Arial"/>
                <a:cs typeface="Arial"/>
              </a:rPr>
              <a:t>Two detector elements to double acceptance</a:t>
            </a:r>
          </a:p>
          <a:p>
            <a:pPr marL="285750" indent="-285750">
              <a:buFont typeface="Arial"/>
              <a:buChar char="•"/>
            </a:pPr>
            <a:endParaRPr lang="en-US" i="1" dirty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US" sz="2000" b="1" i="1" dirty="0" smtClean="0">
                <a:latin typeface="Arial"/>
                <a:cs typeface="Arial"/>
              </a:rPr>
              <a:t>Total required space is 2×50×20 m</a:t>
            </a:r>
            <a:r>
              <a:rPr lang="en-US" sz="2000" b="1" i="1" baseline="30000" dirty="0" smtClean="0">
                <a:latin typeface="Arial"/>
                <a:cs typeface="Arial"/>
              </a:rPr>
              <a:t>3</a:t>
            </a:r>
            <a:endParaRPr lang="en-US" sz="2000" b="1" i="1" dirty="0">
              <a:latin typeface="Arial"/>
              <a:cs typeface="Arial"/>
            </a:endParaRPr>
          </a:p>
        </p:txBody>
      </p:sp>
      <p:sp>
        <p:nvSpPr>
          <p:cNvPr id="13" name="Slide Number Placeholder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DC2BFB3-280A-D442-8801-AA8F0FA99DBA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-1" y="908720"/>
            <a:ext cx="914307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000" i="1" dirty="0">
                <a:latin typeface="Arial"/>
                <a:cs typeface="Arial"/>
              </a:rPr>
              <a:t>Reconstruction of </a:t>
            </a:r>
            <a:r>
              <a:rPr lang="en-US" sz="2000" i="1" dirty="0" smtClean="0">
                <a:latin typeface="Arial"/>
                <a:cs typeface="Arial"/>
              </a:rPr>
              <a:t>signal decays </a:t>
            </a:r>
            <a:r>
              <a:rPr lang="en-US" sz="2000" i="1" dirty="0">
                <a:latin typeface="Arial"/>
                <a:cs typeface="Arial"/>
              </a:rPr>
              <a:t>in </a:t>
            </a:r>
            <a:r>
              <a:rPr lang="en-US" sz="2000" i="1" dirty="0" smtClean="0">
                <a:latin typeface="Arial"/>
                <a:cs typeface="Arial"/>
              </a:rPr>
              <a:t>the </a:t>
            </a:r>
            <a:r>
              <a:rPr lang="en-US" sz="2000" i="1" dirty="0">
                <a:latin typeface="Arial"/>
                <a:cs typeface="Arial"/>
              </a:rPr>
              <a:t>final </a:t>
            </a:r>
            <a:r>
              <a:rPr lang="en-US" sz="2000" i="1" dirty="0" smtClean="0">
                <a:latin typeface="Arial"/>
                <a:cs typeface="Arial"/>
              </a:rPr>
              <a:t>states: </a:t>
            </a:r>
            <a:r>
              <a:rPr lang="en-US" sz="2000" i="1" dirty="0" smtClean="0">
                <a:latin typeface="Symbol" charset="2"/>
                <a:cs typeface="Symbol" charset="2"/>
              </a:rPr>
              <a:t>m</a:t>
            </a:r>
            <a:r>
              <a:rPr lang="en-US" sz="2000" i="1" baseline="30000" dirty="0">
                <a:latin typeface="Symbol" charset="2"/>
                <a:cs typeface="Symbol" charset="2"/>
              </a:rPr>
              <a:t>-</a:t>
            </a:r>
            <a:r>
              <a:rPr lang="en-US" sz="2000" i="1" dirty="0">
                <a:latin typeface="Symbol" charset="2"/>
                <a:cs typeface="Symbol" charset="2"/>
              </a:rPr>
              <a:t>p</a:t>
            </a:r>
            <a:r>
              <a:rPr lang="en-US" sz="2000" i="1" baseline="30000" dirty="0">
                <a:latin typeface="Symbol" charset="2"/>
                <a:cs typeface="Symbol" charset="2"/>
              </a:rPr>
              <a:t>+</a:t>
            </a:r>
            <a:r>
              <a:rPr lang="en-US" sz="2000" i="1" dirty="0">
                <a:latin typeface="Symbol" charset="2"/>
                <a:cs typeface="Symbol" charset="2"/>
              </a:rPr>
              <a:t>, m-r</a:t>
            </a:r>
            <a:r>
              <a:rPr lang="en-US" sz="2000" i="1" baseline="30000" dirty="0" smtClean="0">
                <a:latin typeface="Symbol" charset="2"/>
                <a:cs typeface="Symbol" charset="2"/>
              </a:rPr>
              <a:t>+</a:t>
            </a:r>
            <a:r>
              <a:rPr lang="en-US" sz="2000" i="1" dirty="0">
                <a:latin typeface="Symbol" charset="2"/>
                <a:cs typeface="Symbol" charset="2"/>
              </a:rPr>
              <a:t> </a:t>
            </a:r>
            <a:r>
              <a:rPr lang="en-US" sz="2000" i="1" dirty="0" smtClean="0">
                <a:latin typeface="Arial"/>
                <a:cs typeface="Arial"/>
              </a:rPr>
              <a:t>&amp;</a:t>
            </a:r>
            <a:r>
              <a:rPr lang="en-US" sz="2000" i="1" dirty="0" smtClean="0">
                <a:latin typeface="Symbol" charset="2"/>
                <a:cs typeface="Symbol" charset="2"/>
              </a:rPr>
              <a:t>  </a:t>
            </a:r>
            <a:r>
              <a:rPr lang="en-US" sz="2000" i="1" dirty="0" smtClean="0">
                <a:latin typeface="Arial"/>
                <a:cs typeface="Arial"/>
              </a:rPr>
              <a:t>e</a:t>
            </a:r>
            <a:r>
              <a:rPr lang="en-US" sz="2000" i="1" baseline="30000" dirty="0">
                <a:latin typeface="Symbol" charset="2"/>
                <a:cs typeface="Symbol" charset="2"/>
              </a:rPr>
              <a:t>- </a:t>
            </a:r>
            <a:r>
              <a:rPr lang="en-US" sz="2000" i="1" dirty="0">
                <a:latin typeface="Symbol" charset="2"/>
                <a:cs typeface="Symbol" charset="2"/>
              </a:rPr>
              <a:t>p</a:t>
            </a:r>
            <a:r>
              <a:rPr lang="en-US" sz="2000" i="1" baseline="30000" dirty="0" smtClean="0">
                <a:latin typeface="Symbol" charset="2"/>
                <a:cs typeface="Symbol" charset="2"/>
              </a:rPr>
              <a:t>+</a:t>
            </a:r>
            <a:r>
              <a:rPr lang="en-US" sz="2000" i="1" dirty="0" smtClean="0">
                <a:latin typeface="Symbol" charset="2"/>
                <a:cs typeface="Symbol" charset="2"/>
              </a:rPr>
              <a:t> </a:t>
            </a:r>
            <a:endParaRPr lang="en-US" sz="2000" i="1" dirty="0">
              <a:latin typeface="Symbol" charset="2"/>
              <a:cs typeface="Symbol" charset="2"/>
            </a:endParaRPr>
          </a:p>
          <a:p>
            <a:r>
              <a:rPr lang="en-US" sz="2000" b="1" i="1" dirty="0" smtClean="0">
                <a:solidFill>
                  <a:srgbClr val="000090"/>
                </a:solidFill>
                <a:latin typeface="Arial"/>
                <a:cs typeface="Arial"/>
              </a:rPr>
              <a:t>   </a:t>
            </a:r>
          </a:p>
          <a:p>
            <a:r>
              <a:rPr lang="en-US" sz="2000" b="1" i="1" dirty="0" smtClean="0">
                <a:solidFill>
                  <a:srgbClr val="000090"/>
                </a:solidFill>
                <a:latin typeface="Arial"/>
                <a:cs typeface="Arial"/>
              </a:rPr>
              <a:t>                </a:t>
            </a:r>
            <a:r>
              <a:rPr lang="en-US" sz="2000" i="1" dirty="0" smtClean="0">
                <a:solidFill>
                  <a:srgbClr val="000090"/>
                </a:solidFill>
                <a:latin typeface="Arial"/>
                <a:cs typeface="Arial"/>
              </a:rPr>
              <a:t>Requires long decay volume, </a:t>
            </a:r>
            <a:r>
              <a:rPr lang="en-US" sz="2000" i="1" dirty="0">
                <a:solidFill>
                  <a:srgbClr val="000090"/>
                </a:solidFill>
                <a:latin typeface="Arial"/>
                <a:cs typeface="Arial"/>
              </a:rPr>
              <a:t>magnetic spectrometer</a:t>
            </a:r>
            <a:r>
              <a:rPr lang="en-US" sz="2000" i="1" dirty="0" smtClean="0">
                <a:solidFill>
                  <a:srgbClr val="000090"/>
                </a:solidFill>
                <a:latin typeface="Arial"/>
                <a:cs typeface="Arial"/>
              </a:rPr>
              <a:t>, </a:t>
            </a:r>
            <a:r>
              <a:rPr lang="en-US" sz="2000" i="1" dirty="0" err="1" smtClean="0">
                <a:solidFill>
                  <a:srgbClr val="000090"/>
                </a:solidFill>
                <a:latin typeface="Arial"/>
                <a:cs typeface="Arial"/>
              </a:rPr>
              <a:t>muon</a:t>
            </a:r>
            <a:r>
              <a:rPr lang="en-US" sz="2000" i="1" dirty="0" smtClean="0">
                <a:solidFill>
                  <a:srgbClr val="000090"/>
                </a:solidFill>
                <a:latin typeface="Arial"/>
                <a:cs typeface="Arial"/>
              </a:rPr>
              <a:t> detector</a:t>
            </a:r>
          </a:p>
          <a:p>
            <a:r>
              <a:rPr lang="en-US" sz="2000" i="1" dirty="0" smtClean="0">
                <a:solidFill>
                  <a:srgbClr val="000090"/>
                </a:solidFill>
                <a:latin typeface="Arial"/>
                <a:cs typeface="Arial"/>
              </a:rPr>
              <a:t>                 and electromagnetic calorimeter</a:t>
            </a:r>
            <a:r>
              <a:rPr lang="en-US" sz="2000" i="1" dirty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lang="en-US" sz="2000" i="1" dirty="0" smtClean="0">
                <a:solidFill>
                  <a:srgbClr val="000090"/>
                </a:solidFill>
                <a:latin typeface="Arial"/>
                <a:cs typeface="Arial"/>
              </a:rPr>
              <a:t>in large experimental hall</a:t>
            </a:r>
            <a:endParaRPr lang="en-US" sz="2000" i="1" dirty="0">
              <a:solidFill>
                <a:srgbClr val="000090"/>
              </a:solidFill>
              <a:latin typeface="Arial"/>
              <a:cs typeface="Arial"/>
            </a:endParaRPr>
          </a:p>
        </p:txBody>
      </p:sp>
      <p:sp>
        <p:nvSpPr>
          <p:cNvPr id="15" name="Bent-Up Arrow 14"/>
          <p:cNvSpPr/>
          <p:nvPr/>
        </p:nvSpPr>
        <p:spPr>
          <a:xfrm rot="5400000">
            <a:off x="609714" y="1266914"/>
            <a:ext cx="280282" cy="731521"/>
          </a:xfrm>
          <a:prstGeom prst="bentUpArrow">
            <a:avLst>
              <a:gd name="adj1" fmla="val 23545"/>
              <a:gd name="adj2" fmla="val 17560"/>
              <a:gd name="adj3" fmla="val 25000"/>
            </a:avLst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4675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393</Words>
  <Application>Microsoft Macintosh PowerPoint</Application>
  <PresentationFormat>On-screen Show (4:3)</PresentationFormat>
  <Paragraphs>58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Andrei Golutvin</dc:creator>
  <cp:lastModifiedBy>Andrei Golutvin</cp:lastModifiedBy>
  <cp:revision>3</cp:revision>
  <dcterms:created xsi:type="dcterms:W3CDTF">2014-01-31T16:21:07Z</dcterms:created>
  <dcterms:modified xsi:type="dcterms:W3CDTF">2014-01-31T16:40:21Z</dcterms:modified>
</cp:coreProperties>
</file>